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604" r:id="rId3"/>
    <p:sldId id="603" r:id="rId4"/>
    <p:sldId id="663" r:id="rId5"/>
    <p:sldId id="664" r:id="rId6"/>
    <p:sldId id="665" r:id="rId7"/>
    <p:sldId id="666" r:id="rId8"/>
    <p:sldId id="667" r:id="rId9"/>
    <p:sldId id="668" r:id="rId10"/>
    <p:sldId id="669" r:id="rId11"/>
    <p:sldId id="670" r:id="rId12"/>
    <p:sldId id="671" r:id="rId13"/>
    <p:sldId id="672" r:id="rId14"/>
    <p:sldId id="673" r:id="rId15"/>
    <p:sldId id="674" r:id="rId16"/>
    <p:sldId id="675" r:id="rId17"/>
    <p:sldId id="676" r:id="rId18"/>
    <p:sldId id="677" r:id="rId19"/>
    <p:sldId id="678" r:id="rId20"/>
    <p:sldId id="679" r:id="rId21"/>
    <p:sldId id="680" r:id="rId22"/>
  </p:sldIdLst>
  <p:sldSz cx="9144000" cy="6858000" type="screen4x3"/>
  <p:notesSz cx="6807200" cy="99393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Van Acker" initials="TVA" lastIdx="0" clrIdx="0">
    <p:extLst>
      <p:ext uri="{19B8F6BF-5375-455C-9EA6-DF929625EA0E}">
        <p15:presenceInfo xmlns:p15="http://schemas.microsoft.com/office/powerpoint/2012/main" userId="Tom Van Acker" providerId="None"/>
      </p:ext>
    </p:extLst>
  </p:cmAuthor>
  <p:cmAuthor id="2" name="Mariet Vrancken" initials="" lastIdx="7" clrIdx="1"/>
  <p:cmAuthor id="3" name="Tim Van Daele" initials="TVD" lastIdx="2" clrIdx="2">
    <p:extLst>
      <p:ext uri="{19B8F6BF-5375-455C-9EA6-DF929625EA0E}">
        <p15:presenceInfo xmlns:p15="http://schemas.microsoft.com/office/powerpoint/2012/main" userId="Tim Van Dae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45C"/>
    <a:srgbClr val="E7E200"/>
    <a:srgbClr val="FFFF99"/>
    <a:srgbClr val="F03A16"/>
    <a:srgbClr val="52B62C"/>
    <a:srgbClr val="3A4D3E"/>
    <a:srgbClr val="FFFFFF"/>
    <a:srgbClr val="CC00CC"/>
    <a:srgbClr val="E7E6E6"/>
    <a:srgbClr val="D4D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9" autoAdjust="0"/>
    <p:restoredTop sz="92363" autoAdjust="0"/>
  </p:normalViewPr>
  <p:slideViewPr>
    <p:cSldViewPr snapToGrid="0" snapToObjects="1" showGuides="1">
      <p:cViewPr varScale="1">
        <p:scale>
          <a:sx n="81" d="100"/>
          <a:sy n="81" d="100"/>
        </p:scale>
        <p:origin x="150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4C631-4937-4252-BFBB-2A9B6AEFF0D9}" type="doc">
      <dgm:prSet loTypeId="urn:microsoft.com/office/officeart/2005/8/layout/pyramid1" loCatId="pyramid" qsTypeId="urn:microsoft.com/office/officeart/2005/8/quickstyle/3d1" qsCatId="3D" csTypeId="urn:microsoft.com/office/officeart/2005/8/colors/colorful2" csCatId="colorful" phldr="1"/>
      <dgm:spPr/>
    </dgm:pt>
    <dgm:pt modelId="{1169E821-C3C6-4ACA-8763-58C13FE1DC73}">
      <dgm:prSet phldrT="[Text]"/>
      <dgm:spPr/>
      <dgm:t>
        <a:bodyPr/>
        <a:lstStyle/>
        <a:p>
          <a:r>
            <a:rPr lang="nl-BE" dirty="0"/>
            <a:t>Gebrek aan engagement</a:t>
          </a:r>
        </a:p>
      </dgm:t>
    </dgm:pt>
    <dgm:pt modelId="{6CEC653F-FB51-4756-B4DD-225ECC2E4E8B}" type="parTrans" cxnId="{4A1C659D-B693-4C9E-B601-EB2D1F1F8C20}">
      <dgm:prSet/>
      <dgm:spPr/>
      <dgm:t>
        <a:bodyPr/>
        <a:lstStyle/>
        <a:p>
          <a:endParaRPr lang="nl-BE"/>
        </a:p>
      </dgm:t>
    </dgm:pt>
    <dgm:pt modelId="{C8D73C4F-DC14-4F5A-8266-089AAD650A91}" type="sibTrans" cxnId="{4A1C659D-B693-4C9E-B601-EB2D1F1F8C20}">
      <dgm:prSet/>
      <dgm:spPr/>
      <dgm:t>
        <a:bodyPr/>
        <a:lstStyle/>
        <a:p>
          <a:endParaRPr lang="nl-BE"/>
        </a:p>
      </dgm:t>
    </dgm:pt>
    <dgm:pt modelId="{70E36088-A8B9-4EFC-8730-A5E901674CB0}">
      <dgm:prSet phldrT="[Text]"/>
      <dgm:spPr/>
      <dgm:t>
        <a:bodyPr/>
        <a:lstStyle/>
        <a:p>
          <a:r>
            <a:rPr lang="nl-BE" dirty="0"/>
            <a:t>Vrees voor conflict</a:t>
          </a:r>
        </a:p>
      </dgm:t>
    </dgm:pt>
    <dgm:pt modelId="{C55BF672-D726-4A65-B0AC-28AEF16FAA3B}" type="parTrans" cxnId="{00DABD4F-E780-4780-89D2-FD4C0D18725F}">
      <dgm:prSet/>
      <dgm:spPr/>
      <dgm:t>
        <a:bodyPr/>
        <a:lstStyle/>
        <a:p>
          <a:endParaRPr lang="nl-BE"/>
        </a:p>
      </dgm:t>
    </dgm:pt>
    <dgm:pt modelId="{8B198AD2-F612-4BCD-BE9C-9A061B1FB813}" type="sibTrans" cxnId="{00DABD4F-E780-4780-89D2-FD4C0D18725F}">
      <dgm:prSet/>
      <dgm:spPr/>
      <dgm:t>
        <a:bodyPr/>
        <a:lstStyle/>
        <a:p>
          <a:endParaRPr lang="nl-BE"/>
        </a:p>
      </dgm:t>
    </dgm:pt>
    <dgm:pt modelId="{D6B9588A-E583-466E-B247-EAEC93AF6F9C}">
      <dgm:prSet phldrT="[Text]"/>
      <dgm:spPr/>
      <dgm:t>
        <a:bodyPr/>
        <a:lstStyle/>
        <a:p>
          <a:r>
            <a:rPr lang="nl-BE" dirty="0"/>
            <a:t>Gebrek aan vertrouwen</a:t>
          </a:r>
        </a:p>
      </dgm:t>
    </dgm:pt>
    <dgm:pt modelId="{109D75D6-AB78-45E6-B0B0-51D3EBACE4F2}" type="parTrans" cxnId="{15BA7F8F-D909-4278-BCF1-5831F994686A}">
      <dgm:prSet/>
      <dgm:spPr/>
      <dgm:t>
        <a:bodyPr/>
        <a:lstStyle/>
        <a:p>
          <a:endParaRPr lang="nl-BE"/>
        </a:p>
      </dgm:t>
    </dgm:pt>
    <dgm:pt modelId="{F9C1201F-7B6B-4301-A320-2CA55FC8F8F2}" type="sibTrans" cxnId="{15BA7F8F-D909-4278-BCF1-5831F994686A}">
      <dgm:prSet/>
      <dgm:spPr/>
      <dgm:t>
        <a:bodyPr/>
        <a:lstStyle/>
        <a:p>
          <a:endParaRPr lang="nl-BE"/>
        </a:p>
      </dgm:t>
    </dgm:pt>
    <dgm:pt modelId="{38FC1645-A178-49C4-8DC1-2B572FFAFADE}">
      <dgm:prSet phldrT="[Text]"/>
      <dgm:spPr/>
      <dgm:t>
        <a:bodyPr/>
        <a:lstStyle/>
        <a:p>
          <a:r>
            <a:rPr lang="nl-BE" dirty="0"/>
            <a:t>Vermijden van aansprakelijkheid</a:t>
          </a:r>
        </a:p>
      </dgm:t>
    </dgm:pt>
    <dgm:pt modelId="{39E6D2EB-14DF-4DFC-8DC0-B9AC04779FD7}" type="parTrans" cxnId="{E86AF461-4711-4A67-9A63-EC967AD7FC31}">
      <dgm:prSet/>
      <dgm:spPr/>
      <dgm:t>
        <a:bodyPr/>
        <a:lstStyle/>
        <a:p>
          <a:endParaRPr lang="nl-BE"/>
        </a:p>
      </dgm:t>
    </dgm:pt>
    <dgm:pt modelId="{399DB422-7CBC-4764-BD54-5DCDB902A99F}" type="sibTrans" cxnId="{E86AF461-4711-4A67-9A63-EC967AD7FC31}">
      <dgm:prSet/>
      <dgm:spPr/>
      <dgm:t>
        <a:bodyPr/>
        <a:lstStyle/>
        <a:p>
          <a:endParaRPr lang="nl-BE"/>
        </a:p>
      </dgm:t>
    </dgm:pt>
    <dgm:pt modelId="{C0FD5F21-4A65-4710-8129-49BC7AE7EF4D}">
      <dgm:prSet phldrT="[Text]"/>
      <dgm:spPr/>
      <dgm:t>
        <a:bodyPr/>
        <a:lstStyle/>
        <a:p>
          <a:r>
            <a:rPr lang="nl-BE" dirty="0"/>
            <a:t>Geen focus op resultaten</a:t>
          </a:r>
        </a:p>
      </dgm:t>
    </dgm:pt>
    <dgm:pt modelId="{3D60AB8A-6995-43AE-97FC-7ED9077256FE}" type="parTrans" cxnId="{7D6C57F7-3CCA-4367-AD51-0021D4E8E5D3}">
      <dgm:prSet/>
      <dgm:spPr/>
      <dgm:t>
        <a:bodyPr/>
        <a:lstStyle/>
        <a:p>
          <a:endParaRPr lang="nl-BE"/>
        </a:p>
      </dgm:t>
    </dgm:pt>
    <dgm:pt modelId="{DC9A1E35-2EA3-4E5B-8E7E-94E64DF953A2}" type="sibTrans" cxnId="{7D6C57F7-3CCA-4367-AD51-0021D4E8E5D3}">
      <dgm:prSet/>
      <dgm:spPr/>
      <dgm:t>
        <a:bodyPr/>
        <a:lstStyle/>
        <a:p>
          <a:endParaRPr lang="nl-BE"/>
        </a:p>
      </dgm:t>
    </dgm:pt>
    <dgm:pt modelId="{258655E7-B030-4B37-BC93-3320858EB098}" type="pres">
      <dgm:prSet presAssocID="{1FF4C631-4937-4252-BFBB-2A9B6AEFF0D9}" presName="Name0" presStyleCnt="0">
        <dgm:presLayoutVars>
          <dgm:dir/>
          <dgm:animLvl val="lvl"/>
          <dgm:resizeHandles val="exact"/>
        </dgm:presLayoutVars>
      </dgm:prSet>
      <dgm:spPr/>
    </dgm:pt>
    <dgm:pt modelId="{0DECCE9C-67BA-4C37-BCF8-0E0097182AD1}" type="pres">
      <dgm:prSet presAssocID="{C0FD5F21-4A65-4710-8129-49BC7AE7EF4D}" presName="Name8" presStyleCnt="0"/>
      <dgm:spPr/>
    </dgm:pt>
    <dgm:pt modelId="{66ED2975-0533-4C88-A783-338DD6C0241C}" type="pres">
      <dgm:prSet presAssocID="{C0FD5F21-4A65-4710-8129-49BC7AE7EF4D}" presName="level" presStyleLbl="node1" presStyleIdx="0" presStyleCnt="5">
        <dgm:presLayoutVars>
          <dgm:chMax val="1"/>
          <dgm:bulletEnabled val="1"/>
        </dgm:presLayoutVars>
      </dgm:prSet>
      <dgm:spPr/>
    </dgm:pt>
    <dgm:pt modelId="{22F6FEB5-7D13-499B-A2D3-2D8F3CAC98AA}" type="pres">
      <dgm:prSet presAssocID="{C0FD5F21-4A65-4710-8129-49BC7AE7EF4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9A587DE-2034-417A-9512-C399E045DB65}" type="pres">
      <dgm:prSet presAssocID="{38FC1645-A178-49C4-8DC1-2B572FFAFADE}" presName="Name8" presStyleCnt="0"/>
      <dgm:spPr/>
    </dgm:pt>
    <dgm:pt modelId="{CE7C6F1F-B798-4594-BF79-EF94D55C8683}" type="pres">
      <dgm:prSet presAssocID="{38FC1645-A178-49C4-8DC1-2B572FFAFADE}" presName="level" presStyleLbl="node1" presStyleIdx="1" presStyleCnt="5">
        <dgm:presLayoutVars>
          <dgm:chMax val="1"/>
          <dgm:bulletEnabled val="1"/>
        </dgm:presLayoutVars>
      </dgm:prSet>
      <dgm:spPr/>
    </dgm:pt>
    <dgm:pt modelId="{9CB899B8-132E-4BC0-97E3-A08E7D3B272F}" type="pres">
      <dgm:prSet presAssocID="{38FC1645-A178-49C4-8DC1-2B572FFAFAD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ACBD439-35B2-423C-BE3E-0F3AEF37698A}" type="pres">
      <dgm:prSet presAssocID="{1169E821-C3C6-4ACA-8763-58C13FE1DC73}" presName="Name8" presStyleCnt="0"/>
      <dgm:spPr/>
    </dgm:pt>
    <dgm:pt modelId="{8D63782F-F4B1-4D2E-A47F-A21111FA7770}" type="pres">
      <dgm:prSet presAssocID="{1169E821-C3C6-4ACA-8763-58C13FE1DC73}" presName="level" presStyleLbl="node1" presStyleIdx="2" presStyleCnt="5">
        <dgm:presLayoutVars>
          <dgm:chMax val="1"/>
          <dgm:bulletEnabled val="1"/>
        </dgm:presLayoutVars>
      </dgm:prSet>
      <dgm:spPr/>
    </dgm:pt>
    <dgm:pt modelId="{E1179457-7274-47B6-980B-A3DE902557D5}" type="pres">
      <dgm:prSet presAssocID="{1169E821-C3C6-4ACA-8763-58C13FE1DC7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4218BC9-E435-432A-95F9-1C8D88657184}" type="pres">
      <dgm:prSet presAssocID="{70E36088-A8B9-4EFC-8730-A5E901674CB0}" presName="Name8" presStyleCnt="0"/>
      <dgm:spPr/>
    </dgm:pt>
    <dgm:pt modelId="{84BA4F6E-2EAC-4381-B1D1-07A128F7852C}" type="pres">
      <dgm:prSet presAssocID="{70E36088-A8B9-4EFC-8730-A5E901674CB0}" presName="level" presStyleLbl="node1" presStyleIdx="3" presStyleCnt="5">
        <dgm:presLayoutVars>
          <dgm:chMax val="1"/>
          <dgm:bulletEnabled val="1"/>
        </dgm:presLayoutVars>
      </dgm:prSet>
      <dgm:spPr/>
    </dgm:pt>
    <dgm:pt modelId="{9F975B1A-E14D-4501-9BFB-AFF7B52DF606}" type="pres">
      <dgm:prSet presAssocID="{70E36088-A8B9-4EFC-8730-A5E901674CB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25D344F-D4A8-4F85-9256-5A1A3B206ADE}" type="pres">
      <dgm:prSet presAssocID="{D6B9588A-E583-466E-B247-EAEC93AF6F9C}" presName="Name8" presStyleCnt="0"/>
      <dgm:spPr/>
    </dgm:pt>
    <dgm:pt modelId="{8AEC6D74-76A3-41B5-9BB3-3A2291406E28}" type="pres">
      <dgm:prSet presAssocID="{D6B9588A-E583-466E-B247-EAEC93AF6F9C}" presName="level" presStyleLbl="node1" presStyleIdx="4" presStyleCnt="5">
        <dgm:presLayoutVars>
          <dgm:chMax val="1"/>
          <dgm:bulletEnabled val="1"/>
        </dgm:presLayoutVars>
      </dgm:prSet>
      <dgm:spPr/>
    </dgm:pt>
    <dgm:pt modelId="{D8AE6D5A-9C35-4880-87E6-21AF2420BA5B}" type="pres">
      <dgm:prSet presAssocID="{D6B9588A-E583-466E-B247-EAEC93AF6F9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60D331E-149D-4B14-85C6-880DD4D4F75D}" type="presOf" srcId="{1FF4C631-4937-4252-BFBB-2A9B6AEFF0D9}" destId="{258655E7-B030-4B37-BC93-3320858EB098}" srcOrd="0" destOrd="0" presId="urn:microsoft.com/office/officeart/2005/8/layout/pyramid1"/>
    <dgm:cxn modelId="{8FA6B430-5955-44B0-90DC-A0BDCBB2CF5A}" type="presOf" srcId="{38FC1645-A178-49C4-8DC1-2B572FFAFADE}" destId="{9CB899B8-132E-4BC0-97E3-A08E7D3B272F}" srcOrd="1" destOrd="0" presId="urn:microsoft.com/office/officeart/2005/8/layout/pyramid1"/>
    <dgm:cxn modelId="{9255EE33-D94E-48E5-8902-D00B5FA7E8AA}" type="presOf" srcId="{70E36088-A8B9-4EFC-8730-A5E901674CB0}" destId="{9F975B1A-E14D-4501-9BFB-AFF7B52DF606}" srcOrd="1" destOrd="0" presId="urn:microsoft.com/office/officeart/2005/8/layout/pyramid1"/>
    <dgm:cxn modelId="{15766E5B-03BC-492B-AEBA-433CF35A60B4}" type="presOf" srcId="{70E36088-A8B9-4EFC-8730-A5E901674CB0}" destId="{84BA4F6E-2EAC-4381-B1D1-07A128F7852C}" srcOrd="0" destOrd="0" presId="urn:microsoft.com/office/officeart/2005/8/layout/pyramid1"/>
    <dgm:cxn modelId="{F4E4205C-4EA4-4587-AED6-BDC487434A5C}" type="presOf" srcId="{D6B9588A-E583-466E-B247-EAEC93AF6F9C}" destId="{8AEC6D74-76A3-41B5-9BB3-3A2291406E28}" srcOrd="0" destOrd="0" presId="urn:microsoft.com/office/officeart/2005/8/layout/pyramid1"/>
    <dgm:cxn modelId="{E86AF461-4711-4A67-9A63-EC967AD7FC31}" srcId="{1FF4C631-4937-4252-BFBB-2A9B6AEFF0D9}" destId="{38FC1645-A178-49C4-8DC1-2B572FFAFADE}" srcOrd="1" destOrd="0" parTransId="{39E6D2EB-14DF-4DFC-8DC0-B9AC04779FD7}" sibTransId="{399DB422-7CBC-4764-BD54-5DCDB902A99F}"/>
    <dgm:cxn modelId="{00DABD4F-E780-4780-89D2-FD4C0D18725F}" srcId="{1FF4C631-4937-4252-BFBB-2A9B6AEFF0D9}" destId="{70E36088-A8B9-4EFC-8730-A5E901674CB0}" srcOrd="3" destOrd="0" parTransId="{C55BF672-D726-4A65-B0AC-28AEF16FAA3B}" sibTransId="{8B198AD2-F612-4BCD-BE9C-9A061B1FB813}"/>
    <dgm:cxn modelId="{B8867E84-CD9B-477E-974D-1CEE69D1CBE5}" type="presOf" srcId="{1169E821-C3C6-4ACA-8763-58C13FE1DC73}" destId="{8D63782F-F4B1-4D2E-A47F-A21111FA7770}" srcOrd="0" destOrd="0" presId="urn:microsoft.com/office/officeart/2005/8/layout/pyramid1"/>
    <dgm:cxn modelId="{15BA7F8F-D909-4278-BCF1-5831F994686A}" srcId="{1FF4C631-4937-4252-BFBB-2A9B6AEFF0D9}" destId="{D6B9588A-E583-466E-B247-EAEC93AF6F9C}" srcOrd="4" destOrd="0" parTransId="{109D75D6-AB78-45E6-B0B0-51D3EBACE4F2}" sibTransId="{F9C1201F-7B6B-4301-A320-2CA55FC8F8F2}"/>
    <dgm:cxn modelId="{4A1C659D-B693-4C9E-B601-EB2D1F1F8C20}" srcId="{1FF4C631-4937-4252-BFBB-2A9B6AEFF0D9}" destId="{1169E821-C3C6-4ACA-8763-58C13FE1DC73}" srcOrd="2" destOrd="0" parTransId="{6CEC653F-FB51-4756-B4DD-225ECC2E4E8B}" sibTransId="{C8D73C4F-DC14-4F5A-8266-089AAD650A91}"/>
    <dgm:cxn modelId="{1635D6A9-6403-40FC-BC5D-FF25229525DE}" type="presOf" srcId="{C0FD5F21-4A65-4710-8129-49BC7AE7EF4D}" destId="{66ED2975-0533-4C88-A783-338DD6C0241C}" srcOrd="0" destOrd="0" presId="urn:microsoft.com/office/officeart/2005/8/layout/pyramid1"/>
    <dgm:cxn modelId="{4EF360B3-7B3D-4110-A18F-EFDED7ABA840}" type="presOf" srcId="{D6B9588A-E583-466E-B247-EAEC93AF6F9C}" destId="{D8AE6D5A-9C35-4880-87E6-21AF2420BA5B}" srcOrd="1" destOrd="0" presId="urn:microsoft.com/office/officeart/2005/8/layout/pyramid1"/>
    <dgm:cxn modelId="{2A73EEB5-4240-40F7-A394-30048CCE290B}" type="presOf" srcId="{38FC1645-A178-49C4-8DC1-2B572FFAFADE}" destId="{CE7C6F1F-B798-4594-BF79-EF94D55C8683}" srcOrd="0" destOrd="0" presId="urn:microsoft.com/office/officeart/2005/8/layout/pyramid1"/>
    <dgm:cxn modelId="{0BF11FB8-8D2A-48F5-84D1-8E9118F77749}" type="presOf" srcId="{C0FD5F21-4A65-4710-8129-49BC7AE7EF4D}" destId="{22F6FEB5-7D13-499B-A2D3-2D8F3CAC98AA}" srcOrd="1" destOrd="0" presId="urn:microsoft.com/office/officeart/2005/8/layout/pyramid1"/>
    <dgm:cxn modelId="{D08DBAE8-1367-431A-80B3-B1878C28C863}" type="presOf" srcId="{1169E821-C3C6-4ACA-8763-58C13FE1DC73}" destId="{E1179457-7274-47B6-980B-A3DE902557D5}" srcOrd="1" destOrd="0" presId="urn:microsoft.com/office/officeart/2005/8/layout/pyramid1"/>
    <dgm:cxn modelId="{7D6C57F7-3CCA-4367-AD51-0021D4E8E5D3}" srcId="{1FF4C631-4937-4252-BFBB-2A9B6AEFF0D9}" destId="{C0FD5F21-4A65-4710-8129-49BC7AE7EF4D}" srcOrd="0" destOrd="0" parTransId="{3D60AB8A-6995-43AE-97FC-7ED9077256FE}" sibTransId="{DC9A1E35-2EA3-4E5B-8E7E-94E64DF953A2}"/>
    <dgm:cxn modelId="{A1197B56-A839-4DDD-8371-53028AFBDC16}" type="presParOf" srcId="{258655E7-B030-4B37-BC93-3320858EB098}" destId="{0DECCE9C-67BA-4C37-BCF8-0E0097182AD1}" srcOrd="0" destOrd="0" presId="urn:microsoft.com/office/officeart/2005/8/layout/pyramid1"/>
    <dgm:cxn modelId="{0BE104B0-E8C2-41CE-881C-C1F5F655135A}" type="presParOf" srcId="{0DECCE9C-67BA-4C37-BCF8-0E0097182AD1}" destId="{66ED2975-0533-4C88-A783-338DD6C0241C}" srcOrd="0" destOrd="0" presId="urn:microsoft.com/office/officeart/2005/8/layout/pyramid1"/>
    <dgm:cxn modelId="{4C416430-800E-4755-A01E-8DC7E4A7F581}" type="presParOf" srcId="{0DECCE9C-67BA-4C37-BCF8-0E0097182AD1}" destId="{22F6FEB5-7D13-499B-A2D3-2D8F3CAC98AA}" srcOrd="1" destOrd="0" presId="urn:microsoft.com/office/officeart/2005/8/layout/pyramid1"/>
    <dgm:cxn modelId="{9062B20D-CC04-4B48-8121-258426A18E99}" type="presParOf" srcId="{258655E7-B030-4B37-BC93-3320858EB098}" destId="{F9A587DE-2034-417A-9512-C399E045DB65}" srcOrd="1" destOrd="0" presId="urn:microsoft.com/office/officeart/2005/8/layout/pyramid1"/>
    <dgm:cxn modelId="{97A99DD0-0821-4845-9893-575C5315A494}" type="presParOf" srcId="{F9A587DE-2034-417A-9512-C399E045DB65}" destId="{CE7C6F1F-B798-4594-BF79-EF94D55C8683}" srcOrd="0" destOrd="0" presId="urn:microsoft.com/office/officeart/2005/8/layout/pyramid1"/>
    <dgm:cxn modelId="{962214AE-004F-408D-BD7C-BB41BBC4ADB0}" type="presParOf" srcId="{F9A587DE-2034-417A-9512-C399E045DB65}" destId="{9CB899B8-132E-4BC0-97E3-A08E7D3B272F}" srcOrd="1" destOrd="0" presId="urn:microsoft.com/office/officeart/2005/8/layout/pyramid1"/>
    <dgm:cxn modelId="{7F50D3F6-AD2E-4F13-8E4F-9F658A62BAA9}" type="presParOf" srcId="{258655E7-B030-4B37-BC93-3320858EB098}" destId="{5ACBD439-35B2-423C-BE3E-0F3AEF37698A}" srcOrd="2" destOrd="0" presId="urn:microsoft.com/office/officeart/2005/8/layout/pyramid1"/>
    <dgm:cxn modelId="{817E32A0-A106-4CE1-9C10-33466F3996FF}" type="presParOf" srcId="{5ACBD439-35B2-423C-BE3E-0F3AEF37698A}" destId="{8D63782F-F4B1-4D2E-A47F-A21111FA7770}" srcOrd="0" destOrd="0" presId="urn:microsoft.com/office/officeart/2005/8/layout/pyramid1"/>
    <dgm:cxn modelId="{17B885A1-73BA-464C-A1DC-141CFD5DB3B6}" type="presParOf" srcId="{5ACBD439-35B2-423C-BE3E-0F3AEF37698A}" destId="{E1179457-7274-47B6-980B-A3DE902557D5}" srcOrd="1" destOrd="0" presId="urn:microsoft.com/office/officeart/2005/8/layout/pyramid1"/>
    <dgm:cxn modelId="{ADB0FFFC-DA8E-46B0-A6E2-1456D184A3EE}" type="presParOf" srcId="{258655E7-B030-4B37-BC93-3320858EB098}" destId="{64218BC9-E435-432A-95F9-1C8D88657184}" srcOrd="3" destOrd="0" presId="urn:microsoft.com/office/officeart/2005/8/layout/pyramid1"/>
    <dgm:cxn modelId="{7D5D4C3C-F701-4131-8FF1-97207DF859D0}" type="presParOf" srcId="{64218BC9-E435-432A-95F9-1C8D88657184}" destId="{84BA4F6E-2EAC-4381-B1D1-07A128F7852C}" srcOrd="0" destOrd="0" presId="urn:microsoft.com/office/officeart/2005/8/layout/pyramid1"/>
    <dgm:cxn modelId="{1083D77E-AC79-4B0D-906A-BF7143952FD0}" type="presParOf" srcId="{64218BC9-E435-432A-95F9-1C8D88657184}" destId="{9F975B1A-E14D-4501-9BFB-AFF7B52DF606}" srcOrd="1" destOrd="0" presId="urn:microsoft.com/office/officeart/2005/8/layout/pyramid1"/>
    <dgm:cxn modelId="{DC556756-DC17-4E46-B28B-E174476D2107}" type="presParOf" srcId="{258655E7-B030-4B37-BC93-3320858EB098}" destId="{225D344F-D4A8-4F85-9256-5A1A3B206ADE}" srcOrd="4" destOrd="0" presId="urn:microsoft.com/office/officeart/2005/8/layout/pyramid1"/>
    <dgm:cxn modelId="{A4E0610C-8C6B-4636-859B-3CED5478A840}" type="presParOf" srcId="{225D344F-D4A8-4F85-9256-5A1A3B206ADE}" destId="{8AEC6D74-76A3-41B5-9BB3-3A2291406E28}" srcOrd="0" destOrd="0" presId="urn:microsoft.com/office/officeart/2005/8/layout/pyramid1"/>
    <dgm:cxn modelId="{E205EC5E-2DDE-402C-88DC-EDAE7BFC5257}" type="presParOf" srcId="{225D344F-D4A8-4F85-9256-5A1A3B206ADE}" destId="{D8AE6D5A-9C35-4880-87E6-21AF2420BA5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D2975-0533-4C88-A783-338DD6C0241C}">
      <dsp:nvSpPr>
        <dsp:cNvPr id="0" name=""/>
        <dsp:cNvSpPr/>
      </dsp:nvSpPr>
      <dsp:spPr>
        <a:xfrm>
          <a:off x="2911302" y="0"/>
          <a:ext cx="1455651" cy="1034472"/>
        </a:xfrm>
        <a:prstGeom prst="trapezoid">
          <a:avLst>
            <a:gd name="adj" fmla="val 7035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Geen focus op resultaten</a:t>
          </a:r>
        </a:p>
      </dsp:txBody>
      <dsp:txXfrm>
        <a:off x="2911302" y="0"/>
        <a:ext cx="1455651" cy="1034472"/>
      </dsp:txXfrm>
    </dsp:sp>
    <dsp:sp modelId="{CE7C6F1F-B798-4594-BF79-EF94D55C8683}">
      <dsp:nvSpPr>
        <dsp:cNvPr id="0" name=""/>
        <dsp:cNvSpPr/>
      </dsp:nvSpPr>
      <dsp:spPr>
        <a:xfrm>
          <a:off x="2183476" y="1034472"/>
          <a:ext cx="2911302" cy="1034472"/>
        </a:xfrm>
        <a:prstGeom prst="trapezoid">
          <a:avLst>
            <a:gd name="adj" fmla="val 70357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Vermijden van aansprakelijkheid</a:t>
          </a:r>
        </a:p>
      </dsp:txBody>
      <dsp:txXfrm>
        <a:off x="2692954" y="1034472"/>
        <a:ext cx="1892346" cy="1034472"/>
      </dsp:txXfrm>
    </dsp:sp>
    <dsp:sp modelId="{8D63782F-F4B1-4D2E-A47F-A21111FA7770}">
      <dsp:nvSpPr>
        <dsp:cNvPr id="0" name=""/>
        <dsp:cNvSpPr/>
      </dsp:nvSpPr>
      <dsp:spPr>
        <a:xfrm>
          <a:off x="1455651" y="2068945"/>
          <a:ext cx="4366953" cy="1034472"/>
        </a:xfrm>
        <a:prstGeom prst="trapezoid">
          <a:avLst>
            <a:gd name="adj" fmla="val 7035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Gebrek aan engagement</a:t>
          </a:r>
        </a:p>
      </dsp:txBody>
      <dsp:txXfrm>
        <a:off x="2219867" y="2068945"/>
        <a:ext cx="2838519" cy="1034472"/>
      </dsp:txXfrm>
    </dsp:sp>
    <dsp:sp modelId="{84BA4F6E-2EAC-4381-B1D1-07A128F7852C}">
      <dsp:nvSpPr>
        <dsp:cNvPr id="0" name=""/>
        <dsp:cNvSpPr/>
      </dsp:nvSpPr>
      <dsp:spPr>
        <a:xfrm>
          <a:off x="727825" y="3103418"/>
          <a:ext cx="5822604" cy="1034472"/>
        </a:xfrm>
        <a:prstGeom prst="trapezoid">
          <a:avLst>
            <a:gd name="adj" fmla="val 70357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Vrees voor conflict</a:t>
          </a:r>
        </a:p>
      </dsp:txBody>
      <dsp:txXfrm>
        <a:off x="1746781" y="3103418"/>
        <a:ext cx="3784692" cy="1034472"/>
      </dsp:txXfrm>
    </dsp:sp>
    <dsp:sp modelId="{8AEC6D74-76A3-41B5-9BB3-3A2291406E28}">
      <dsp:nvSpPr>
        <dsp:cNvPr id="0" name=""/>
        <dsp:cNvSpPr/>
      </dsp:nvSpPr>
      <dsp:spPr>
        <a:xfrm>
          <a:off x="0" y="4137891"/>
          <a:ext cx="7278255" cy="1034472"/>
        </a:xfrm>
        <a:prstGeom prst="trapezoid">
          <a:avLst>
            <a:gd name="adj" fmla="val 70357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Gebrek aan vertrouwen</a:t>
          </a:r>
        </a:p>
      </dsp:txBody>
      <dsp:txXfrm>
        <a:off x="1273694" y="4137891"/>
        <a:ext cx="4730865" cy="1034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9BDD4-85FA-5244-A9E0-FDB84974B7DF}" type="datetimeFigureOut">
              <a:t>12/03/2017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A35CB-7719-BC41-A3E0-C846161C5E84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074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8B653-BF25-114F-8A3C-2D1A23550CAA}" type="datetimeFigureOut">
              <a:t>12/03/2017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9CD15-DFF4-A94F-8509-70594D0B77D2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2804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98773" y="9348595"/>
            <a:ext cx="2905684" cy="491681"/>
          </a:xfrm>
          <a:prstGeom prst="rect">
            <a:avLst/>
          </a:prstGeom>
          <a:noFill/>
        </p:spPr>
        <p:txBody>
          <a:bodyPr/>
          <a:lstStyle/>
          <a:p>
            <a:fld id="{A4B88E60-D46C-4EB6-B8FF-7E4743101EC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738188"/>
            <a:ext cx="4921250" cy="3690937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3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98773" y="9348595"/>
            <a:ext cx="2905684" cy="491681"/>
          </a:xfrm>
          <a:prstGeom prst="rect">
            <a:avLst/>
          </a:prstGeom>
          <a:noFill/>
        </p:spPr>
        <p:txBody>
          <a:bodyPr/>
          <a:lstStyle/>
          <a:p>
            <a:fld id="{A4B88E60-D46C-4EB6-B8FF-7E4743101EC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738188"/>
            <a:ext cx="4921250" cy="3690937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90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98773" y="9348595"/>
            <a:ext cx="2905684" cy="491681"/>
          </a:xfrm>
          <a:prstGeom prst="rect">
            <a:avLst/>
          </a:prstGeom>
          <a:noFill/>
        </p:spPr>
        <p:txBody>
          <a:bodyPr/>
          <a:lstStyle/>
          <a:p>
            <a:fld id="{A4B88E60-D46C-4EB6-B8FF-7E4743101EC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738188"/>
            <a:ext cx="4921250" cy="3690937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15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98773" y="9348595"/>
            <a:ext cx="2905684" cy="491681"/>
          </a:xfrm>
          <a:prstGeom prst="rect">
            <a:avLst/>
          </a:prstGeom>
          <a:noFill/>
        </p:spPr>
        <p:txBody>
          <a:bodyPr/>
          <a:lstStyle/>
          <a:p>
            <a:fld id="{A4B88E60-D46C-4EB6-B8FF-7E4743101EC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738188"/>
            <a:ext cx="4921250" cy="3690937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88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98773" y="9348595"/>
            <a:ext cx="2905684" cy="491681"/>
          </a:xfrm>
          <a:prstGeom prst="rect">
            <a:avLst/>
          </a:prstGeom>
          <a:noFill/>
        </p:spPr>
        <p:txBody>
          <a:bodyPr/>
          <a:lstStyle/>
          <a:p>
            <a:fld id="{A4B88E60-D46C-4EB6-B8FF-7E4743101EC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738188"/>
            <a:ext cx="4921250" cy="3690937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14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98773" y="9348595"/>
            <a:ext cx="2905684" cy="491681"/>
          </a:xfrm>
          <a:prstGeom prst="rect">
            <a:avLst/>
          </a:prstGeom>
          <a:noFill/>
        </p:spPr>
        <p:txBody>
          <a:bodyPr/>
          <a:lstStyle/>
          <a:p>
            <a:fld id="{A4B88E60-D46C-4EB6-B8FF-7E4743101EC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738188"/>
            <a:ext cx="4921250" cy="3690937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5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98773" y="9348595"/>
            <a:ext cx="2905684" cy="491681"/>
          </a:xfrm>
          <a:prstGeom prst="rect">
            <a:avLst/>
          </a:prstGeom>
          <a:noFill/>
        </p:spPr>
        <p:txBody>
          <a:bodyPr/>
          <a:lstStyle/>
          <a:p>
            <a:fld id="{A4B88E60-D46C-4EB6-B8FF-7E4743101EC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738188"/>
            <a:ext cx="4921250" cy="3690937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4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98773" y="9348595"/>
            <a:ext cx="2905684" cy="491681"/>
          </a:xfrm>
          <a:prstGeom prst="rect">
            <a:avLst/>
          </a:prstGeom>
          <a:noFill/>
        </p:spPr>
        <p:txBody>
          <a:bodyPr/>
          <a:lstStyle/>
          <a:p>
            <a:fld id="{A4B88E60-D46C-4EB6-B8FF-7E4743101EC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738188"/>
            <a:ext cx="4921250" cy="3690937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08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Covey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1251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9408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98773" y="9348595"/>
            <a:ext cx="2905684" cy="491681"/>
          </a:xfrm>
          <a:prstGeom prst="rect">
            <a:avLst/>
          </a:prstGeom>
          <a:noFill/>
        </p:spPr>
        <p:txBody>
          <a:bodyPr/>
          <a:lstStyle/>
          <a:p>
            <a:fld id="{A4B88E60-D46C-4EB6-B8FF-7E4743101EC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738188"/>
            <a:ext cx="4921250" cy="3690937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91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4538"/>
            <a:ext cx="4902200" cy="3676650"/>
          </a:xfrm>
          <a:solidFill>
            <a:srgbClr val="FFFFFF"/>
          </a:solidFill>
          <a:ln/>
        </p:spPr>
      </p:sp>
      <p:sp>
        <p:nvSpPr>
          <p:cNvPr id="59395" name="Notes Placeholder 3"/>
          <p:cNvSpPr>
            <a:spLocks noGrp="1"/>
          </p:cNvSpPr>
          <p:nvPr/>
        </p:nvSpPr>
        <p:spPr bwMode="auto">
          <a:xfrm>
            <a:off x="670861" y="4676437"/>
            <a:ext cx="5363879" cy="442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9" tIns="46580" rIns="93159" bIns="46580"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438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98773" y="9348595"/>
            <a:ext cx="2905684" cy="491681"/>
          </a:xfrm>
          <a:prstGeom prst="rect">
            <a:avLst/>
          </a:prstGeom>
          <a:noFill/>
        </p:spPr>
        <p:txBody>
          <a:bodyPr/>
          <a:lstStyle/>
          <a:p>
            <a:fld id="{A4B88E60-D46C-4EB6-B8FF-7E4743101EC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738188"/>
            <a:ext cx="4921250" cy="3690937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23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98773" y="9348595"/>
            <a:ext cx="2905684" cy="491681"/>
          </a:xfrm>
          <a:prstGeom prst="rect">
            <a:avLst/>
          </a:prstGeom>
          <a:ln/>
        </p:spPr>
        <p:txBody>
          <a:bodyPr/>
          <a:lstStyle/>
          <a:p>
            <a:pPr>
              <a:defRPr/>
            </a:pPr>
            <a:fld id="{B1CD1FCB-D2FA-45A5-8A51-AC8879E12F5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798773" y="9348595"/>
            <a:ext cx="2905684" cy="49168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B8D3D62-5384-4711-894B-6D6377781BF8}" type="slidenum">
              <a:rPr lang="en-US" sz="1200">
                <a:cs typeface="+mn-cs"/>
              </a:rPr>
              <a:pPr algn="r">
                <a:defRPr/>
              </a:pPr>
              <a:t>14</a:t>
            </a:fld>
            <a:endParaRPr lang="en-US" sz="1200">
              <a:cs typeface="+mn-cs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3195" y="4678748"/>
            <a:ext cx="5611252" cy="4429569"/>
          </a:xfrm>
          <a:noFill/>
          <a:ln/>
        </p:spPr>
        <p:txBody>
          <a:bodyPr lIns="89707" tIns="44853" rIns="89707" bIns="44853"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43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98773" y="9348595"/>
            <a:ext cx="2905684" cy="491681"/>
          </a:xfrm>
          <a:prstGeom prst="rect">
            <a:avLst/>
          </a:prstGeom>
          <a:noFill/>
        </p:spPr>
        <p:txBody>
          <a:bodyPr/>
          <a:lstStyle/>
          <a:p>
            <a:fld id="{A4B88E60-D46C-4EB6-B8FF-7E4743101EC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738188"/>
            <a:ext cx="4921250" cy="3690937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13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eren 6"/>
          <p:cNvGrpSpPr/>
          <p:nvPr userDrawn="1"/>
        </p:nvGrpSpPr>
        <p:grpSpPr>
          <a:xfrm>
            <a:off x="640844" y="4793484"/>
            <a:ext cx="2472304" cy="754380"/>
            <a:chOff x="685800" y="5715000"/>
            <a:chExt cx="2747004" cy="838200"/>
          </a:xfrm>
        </p:grpSpPr>
        <p:pic>
          <p:nvPicPr>
            <p:cNvPr id="8" name="Afbeelding 7" descr="FS-symbooltjes.jpg"/>
            <p:cNvPicPr>
              <a:picLocks noChangeAspect="1"/>
            </p:cNvPicPr>
            <p:nvPr userDrawn="1"/>
          </p:nvPicPr>
          <p:blipFill>
            <a:blip r:embed="rId2" cstate="email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85800" y="5715000"/>
              <a:ext cx="866785" cy="831215"/>
            </a:xfrm>
            <a:prstGeom prst="rect">
              <a:avLst/>
            </a:prstGeom>
          </p:spPr>
        </p:pic>
        <p:pic>
          <p:nvPicPr>
            <p:cNvPr id="9" name="Afbeelding 8" descr="FS-symbooltjes.jpg"/>
            <p:cNvPicPr>
              <a:picLocks noChangeAspect="1"/>
            </p:cNvPicPr>
            <p:nvPr userDrawn="1"/>
          </p:nvPicPr>
          <p:blipFill>
            <a:blip r:embed="rId3" cstate="email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6890" y="5721985"/>
              <a:ext cx="800095" cy="831215"/>
            </a:xfrm>
            <a:prstGeom prst="rect">
              <a:avLst/>
            </a:prstGeom>
          </p:spPr>
        </p:pic>
        <p:pic>
          <p:nvPicPr>
            <p:cNvPr id="10" name="Afbeelding 9" descr="FS-symbooltjes.jpg"/>
            <p:cNvPicPr>
              <a:picLocks noChangeAspect="1"/>
            </p:cNvPicPr>
            <p:nvPr userDrawn="1"/>
          </p:nvPicPr>
          <p:blipFill>
            <a:blip r:embed="rId4" cstate="email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19385" y="5715000"/>
              <a:ext cx="813419" cy="83121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13707"/>
            <a:ext cx="7772400" cy="2386744"/>
          </a:xfrm>
        </p:spPr>
        <p:txBody>
          <a:bodyPr anchor="b" anchorCtr="0">
            <a:normAutofit/>
          </a:bodyPr>
          <a:lstStyle>
            <a:lvl1pPr>
              <a:defRPr sz="6000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17630"/>
            <a:ext cx="7772400" cy="1036051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rgbClr val="52B62C"/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Ondertitel</a:t>
            </a:r>
            <a:endParaRPr lang="nl-NL"/>
          </a:p>
        </p:txBody>
      </p:sp>
      <p:pic>
        <p:nvPicPr>
          <p:cNvPr id="13" name="FS.jpg"/>
          <p:cNvPicPr/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443" y="5257800"/>
            <a:ext cx="2110157" cy="134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jdelijke aanduiding voor inhoud 16"/>
          <p:cNvSpPr>
            <a:spLocks noGrp="1"/>
          </p:cNvSpPr>
          <p:nvPr>
            <p:ph sz="quarter" idx="10" hasCustomPrompt="1"/>
          </p:nvPr>
        </p:nvSpPr>
        <p:spPr>
          <a:xfrm>
            <a:off x="685800" y="5548313"/>
            <a:ext cx="5814643" cy="1057275"/>
          </a:xfrm>
        </p:spPr>
        <p:txBody>
          <a:bodyPr>
            <a:normAutofit/>
          </a:bodyPr>
          <a:lstStyle>
            <a:lvl1pPr>
              <a:buFont typeface="Arial"/>
              <a:buNone/>
              <a:defRPr sz="2000" b="0" i="0" baseline="0">
                <a:solidFill>
                  <a:srgbClr val="595959"/>
                </a:solidFill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nl-BE"/>
              <a:t>Naam - Datum - Locatie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22201" cy="1143000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Eerste niveau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</p:txBody>
      </p:sp>
      <p:pic>
        <p:nvPicPr>
          <p:cNvPr id="7" name="Afbeelding 6" descr="FS s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920" y="304800"/>
            <a:ext cx="792480" cy="706120"/>
          </a:xfrm>
          <a:prstGeom prst="rect">
            <a:avLst/>
          </a:prstGeom>
        </p:spPr>
      </p:pic>
      <p:sp>
        <p:nvSpPr>
          <p:cNvPr id="8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22201" cy="1143000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pic>
        <p:nvPicPr>
          <p:cNvPr id="9" name="Afbeelding 8" descr="FS s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920" y="304800"/>
            <a:ext cx="792480" cy="706120"/>
          </a:xfrm>
          <a:prstGeom prst="rect">
            <a:avLst/>
          </a:prstGeom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22201" cy="1143000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pic>
        <p:nvPicPr>
          <p:cNvPr id="7" name="Afbeelding 6" descr="FS s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920" y="304800"/>
            <a:ext cx="792480" cy="706120"/>
          </a:xfrm>
          <a:prstGeom prst="rect">
            <a:avLst/>
          </a:prstGeom>
        </p:spPr>
      </p:pic>
      <p:sp>
        <p:nvSpPr>
          <p:cNvPr id="8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22201" cy="1143000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10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67824"/>
            <a:ext cx="7772400" cy="5847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0386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8249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Eerste niveau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9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800" b="0" i="0" kern="1200">
          <a:solidFill>
            <a:srgbClr val="58735D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52B62C"/>
        </a:buClr>
        <a:buSzPct val="90000"/>
        <a:buFontTx/>
        <a:buBlip>
          <a:blip r:embed="rId8"/>
        </a:buBlip>
        <a:defRPr sz="3200" b="0" i="0" kern="1200">
          <a:solidFill>
            <a:srgbClr val="3A4D3E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•"/>
        <a:defRPr sz="2800" b="0" i="0" kern="1200">
          <a:solidFill>
            <a:srgbClr val="3A4D3E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•"/>
        <a:defRPr sz="2400" b="0" i="0" kern="1200">
          <a:solidFill>
            <a:srgbClr val="3A4D3E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–"/>
        <a:defRPr sz="2000" b="0" i="0" kern="1200">
          <a:solidFill>
            <a:srgbClr val="3A4D3E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»"/>
        <a:defRPr sz="2000" b="0" i="0" kern="1200">
          <a:solidFill>
            <a:srgbClr val="3A4D3E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3600" b="1" dirty="0"/>
              <a:t>Tool – disfuncties van een tam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Afnames doen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Kritiek leveren die kwetsend is</a:t>
            </a:r>
          </a:p>
          <a:p>
            <a:r>
              <a:rPr lang="nl-BE" dirty="0"/>
              <a:t>Onfatsoenlijk gedragen</a:t>
            </a:r>
          </a:p>
          <a:p>
            <a:r>
              <a:rPr lang="nl-BE" dirty="0"/>
              <a:t>Afspraken niet nakomen</a:t>
            </a:r>
          </a:p>
          <a:p>
            <a:r>
              <a:rPr lang="nl-BE" dirty="0"/>
              <a:t>De kantjes eraf lopen</a:t>
            </a:r>
          </a:p>
          <a:p>
            <a:r>
              <a:rPr lang="nl-BE" dirty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281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Disfunctie 1 - tools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32872" y="5682673"/>
            <a:ext cx="7278255" cy="1034472"/>
            <a:chOff x="0" y="4137891"/>
            <a:chExt cx="7278255" cy="1034472"/>
          </a:xfrm>
          <a:scene3d>
            <a:camera prst="orthographicFront"/>
            <a:lightRig rig="flat" dir="t"/>
          </a:scene3d>
        </p:grpSpPr>
        <p:sp>
          <p:nvSpPr>
            <p:cNvPr id="12" name="Trapezoid 11"/>
            <p:cNvSpPr/>
            <p:nvPr/>
          </p:nvSpPr>
          <p:spPr>
            <a:xfrm>
              <a:off x="0" y="4137891"/>
              <a:ext cx="7278255" cy="1034472"/>
            </a:xfrm>
            <a:prstGeom prst="trapezoid">
              <a:avLst>
                <a:gd name="adj" fmla="val 70357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rapezoid 12"/>
            <p:cNvSpPr/>
            <p:nvPr/>
          </p:nvSpPr>
          <p:spPr>
            <a:xfrm>
              <a:off x="1273694" y="4137891"/>
              <a:ext cx="4730865" cy="10344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kern="1200" dirty="0"/>
                <a:t>Gebrek aan vertrouwen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1727281"/>
            <a:ext cx="5105400" cy="341680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793764" y="1872430"/>
            <a:ext cx="339845" cy="3140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03A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673" y="2309091"/>
            <a:ext cx="314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Personal Histories Exercise </a:t>
            </a:r>
            <a:r>
              <a:rPr lang="en-US" sz="1600" dirty="0"/>
              <a:t>– </a:t>
            </a:r>
          </a:p>
          <a:p>
            <a:r>
              <a:rPr lang="en-US" sz="1600" dirty="0" err="1"/>
              <a:t>helpt</a:t>
            </a:r>
            <a:r>
              <a:rPr lang="en-US" sz="1600" dirty="0"/>
              <a:t> teams om </a:t>
            </a:r>
            <a:r>
              <a:rPr lang="en-US" sz="1600" dirty="0" err="1"/>
              <a:t>meer</a:t>
            </a:r>
            <a:r>
              <a:rPr lang="en-US" sz="1600" dirty="0"/>
              <a:t> </a:t>
            </a:r>
            <a:r>
              <a:rPr lang="en-US" sz="1600" dirty="0" err="1"/>
              <a:t>comfortabel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worden</a:t>
            </a:r>
            <a:r>
              <a:rPr lang="en-US" sz="1600" dirty="0"/>
              <a:t> met </a:t>
            </a:r>
            <a:r>
              <a:rPr lang="en-US" sz="1600" dirty="0" err="1"/>
              <a:t>interacties</a:t>
            </a:r>
            <a:r>
              <a:rPr lang="en-US" sz="1600" dirty="0"/>
              <a:t> op </a:t>
            </a:r>
            <a:r>
              <a:rPr lang="en-US" sz="1600" dirty="0" err="1"/>
              <a:t>interpersoonlijk</a:t>
            </a:r>
            <a:r>
              <a:rPr lang="en-US" sz="1600" dirty="0"/>
              <a:t> </a:t>
            </a:r>
            <a:r>
              <a:rPr lang="en-US" sz="1600" dirty="0" err="1"/>
              <a:t>vlak</a:t>
            </a:r>
            <a:endParaRPr lang="en-US" sz="1600" dirty="0"/>
          </a:p>
        </p:txBody>
      </p:sp>
      <p:cxnSp>
        <p:nvCxnSpPr>
          <p:cNvPr id="14" name="Elbow Connector 13"/>
          <p:cNvCxnSpPr>
            <a:stCxn id="4" idx="2"/>
            <a:endCxn id="5" idx="0"/>
          </p:cNvCxnSpPr>
          <p:nvPr/>
        </p:nvCxnSpPr>
        <p:spPr>
          <a:xfrm rot="10800000" flipV="1">
            <a:off x="1796474" y="2029449"/>
            <a:ext cx="1997291" cy="279642"/>
          </a:xfrm>
          <a:prstGeom prst="bentConnector2">
            <a:avLst/>
          </a:prstGeom>
          <a:ln>
            <a:solidFill>
              <a:srgbClr val="F03A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516959" y="1937496"/>
            <a:ext cx="35306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1600" dirty="0">
                <a:solidFill>
                  <a:srgbClr val="FF0000"/>
                </a:solidFill>
              </a:rPr>
              <a:t>Behavioral Profiling </a:t>
            </a:r>
            <a:r>
              <a:rPr lang="en-US" sz="1600" dirty="0"/>
              <a:t>(e.g., MBTI, INSIGHTS, </a:t>
            </a:r>
            <a:r>
              <a:rPr lang="en-US" sz="1600" dirty="0" err="1"/>
              <a:t>Ofman</a:t>
            </a:r>
            <a:r>
              <a:rPr lang="en-US" sz="1600" dirty="0"/>
              <a:t>, ....): </a:t>
            </a:r>
            <a:r>
              <a:rPr lang="en-US" sz="1600" dirty="0" err="1"/>
              <a:t>elkaars</a:t>
            </a:r>
            <a:r>
              <a:rPr lang="en-US" sz="1600" dirty="0"/>
              <a:t> </a:t>
            </a:r>
            <a:r>
              <a:rPr lang="en-US" sz="1600" dirty="0" err="1"/>
              <a:t>persoonlijke</a:t>
            </a:r>
            <a:r>
              <a:rPr lang="en-US" sz="1600" dirty="0"/>
              <a:t> </a:t>
            </a:r>
            <a:r>
              <a:rPr lang="en-US" sz="1600" dirty="0" err="1"/>
              <a:t>voorkeuren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stijlen</a:t>
            </a:r>
            <a:r>
              <a:rPr lang="en-US" sz="1600" dirty="0"/>
              <a:t> </a:t>
            </a:r>
            <a:r>
              <a:rPr lang="en-US" sz="1600" dirty="0" err="1"/>
              <a:t>kennen</a:t>
            </a:r>
            <a:r>
              <a:rPr lang="en-US" sz="1600" dirty="0"/>
              <a:t> </a:t>
            </a:r>
            <a:r>
              <a:rPr lang="en-US" sz="1600" dirty="0" err="1"/>
              <a:t>helpt</a:t>
            </a:r>
            <a:r>
              <a:rPr lang="en-US" sz="1600" dirty="0"/>
              <a:t> om </a:t>
            </a:r>
            <a:r>
              <a:rPr lang="en-US" sz="1600" dirty="0" err="1"/>
              <a:t>elkaars</a:t>
            </a:r>
            <a:r>
              <a:rPr lang="en-US" sz="1600" dirty="0"/>
              <a:t> </a:t>
            </a:r>
            <a:r>
              <a:rPr lang="en-US" sz="1600" dirty="0" err="1"/>
              <a:t>sterktes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zwaktes</a:t>
            </a:r>
            <a:r>
              <a:rPr lang="en-US" sz="1600" dirty="0"/>
              <a:t> </a:t>
            </a:r>
            <a:r>
              <a:rPr lang="en-US" sz="1600" dirty="0" err="1"/>
              <a:t>beter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begrijpen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erkennen</a:t>
            </a:r>
            <a:endParaRPr lang="en-US" sz="1600" dirty="0"/>
          </a:p>
        </p:txBody>
      </p:sp>
      <p:sp>
        <p:nvSpPr>
          <p:cNvPr id="22" name="Oval 21"/>
          <p:cNvSpPr/>
          <p:nvPr/>
        </p:nvSpPr>
        <p:spPr>
          <a:xfrm>
            <a:off x="4829055" y="2690681"/>
            <a:ext cx="339845" cy="3140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03A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23" name="Elbow Connector 22"/>
          <p:cNvCxnSpPr>
            <a:endCxn id="22" idx="6"/>
          </p:cNvCxnSpPr>
          <p:nvPr/>
        </p:nvCxnSpPr>
        <p:spPr>
          <a:xfrm rot="10800000" flipV="1">
            <a:off x="5168901" y="2599214"/>
            <a:ext cx="348061" cy="248486"/>
          </a:xfrm>
          <a:prstGeom prst="bentConnector3">
            <a:avLst>
              <a:gd name="adj1" fmla="val 50000"/>
            </a:avLst>
          </a:prstGeom>
          <a:ln>
            <a:solidFill>
              <a:srgbClr val="F03A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4050268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“Personal Histories” oefening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2041" indent="-422041">
              <a:lnSpc>
                <a:spcPct val="80000"/>
              </a:lnSpc>
              <a:spcAft>
                <a:spcPct val="20000"/>
              </a:spcAft>
              <a:buSzPct val="80000"/>
              <a:buBlip>
                <a:blip r:embed="rId4"/>
              </a:buBlip>
            </a:pPr>
            <a:r>
              <a:rPr lang="en-US" sz="2585" dirty="0">
                <a:solidFill>
                  <a:schemeClr val="tx1"/>
                </a:solidFill>
              </a:rPr>
              <a:t>Ga </a:t>
            </a:r>
            <a:r>
              <a:rPr lang="en-US" sz="2585" dirty="0" err="1">
                <a:solidFill>
                  <a:schemeClr val="tx1"/>
                </a:solidFill>
              </a:rPr>
              <a:t>rond</a:t>
            </a:r>
            <a:r>
              <a:rPr lang="en-US" sz="2585" dirty="0">
                <a:solidFill>
                  <a:schemeClr val="tx1"/>
                </a:solidFill>
              </a:rPr>
              <a:t> </a:t>
            </a:r>
            <a:r>
              <a:rPr lang="en-US" sz="2585" dirty="0" err="1">
                <a:solidFill>
                  <a:schemeClr val="tx1"/>
                </a:solidFill>
              </a:rPr>
              <a:t>en</a:t>
            </a:r>
            <a:r>
              <a:rPr lang="en-US" sz="2585" dirty="0">
                <a:solidFill>
                  <a:schemeClr val="tx1"/>
                </a:solidFill>
              </a:rPr>
              <a:t> </a:t>
            </a:r>
            <a:r>
              <a:rPr lang="en-US" sz="2585" dirty="0" err="1">
                <a:solidFill>
                  <a:schemeClr val="tx1"/>
                </a:solidFill>
              </a:rPr>
              <a:t>laat</a:t>
            </a:r>
            <a:r>
              <a:rPr lang="en-US" sz="2585" dirty="0">
                <a:solidFill>
                  <a:schemeClr val="tx1"/>
                </a:solidFill>
              </a:rPr>
              <a:t> </a:t>
            </a:r>
            <a:r>
              <a:rPr lang="en-US" sz="2585" dirty="0" err="1">
                <a:solidFill>
                  <a:schemeClr val="tx1"/>
                </a:solidFill>
              </a:rPr>
              <a:t>iedereen</a:t>
            </a:r>
            <a:r>
              <a:rPr lang="en-US" sz="2585" dirty="0">
                <a:solidFill>
                  <a:schemeClr val="tx1"/>
                </a:solidFill>
              </a:rPr>
              <a:t> de </a:t>
            </a:r>
            <a:r>
              <a:rPr lang="en-US" sz="2585" dirty="0" err="1">
                <a:solidFill>
                  <a:schemeClr val="tx1"/>
                </a:solidFill>
              </a:rPr>
              <a:t>volgende</a:t>
            </a:r>
            <a:r>
              <a:rPr lang="en-US" sz="2585" dirty="0">
                <a:solidFill>
                  <a:schemeClr val="tx1"/>
                </a:solidFill>
              </a:rPr>
              <a:t> </a:t>
            </a:r>
            <a:r>
              <a:rPr lang="en-US" sz="2585" dirty="0" err="1">
                <a:solidFill>
                  <a:schemeClr val="tx1"/>
                </a:solidFill>
              </a:rPr>
              <a:t>drie</a:t>
            </a:r>
            <a:r>
              <a:rPr lang="en-US" sz="2585" dirty="0">
                <a:solidFill>
                  <a:schemeClr val="tx1"/>
                </a:solidFill>
              </a:rPr>
              <a:t> </a:t>
            </a:r>
            <a:r>
              <a:rPr lang="en-US" sz="2585" dirty="0" err="1">
                <a:solidFill>
                  <a:schemeClr val="tx1"/>
                </a:solidFill>
              </a:rPr>
              <a:t>vragen</a:t>
            </a:r>
            <a:r>
              <a:rPr lang="en-US" sz="2585" dirty="0">
                <a:solidFill>
                  <a:schemeClr val="tx1"/>
                </a:solidFill>
              </a:rPr>
              <a:t> </a:t>
            </a:r>
            <a:r>
              <a:rPr lang="en-US" sz="2585" dirty="0" err="1">
                <a:solidFill>
                  <a:schemeClr val="tx1"/>
                </a:solidFill>
              </a:rPr>
              <a:t>beantwoorden</a:t>
            </a:r>
            <a:r>
              <a:rPr lang="en-US" sz="2585" dirty="0">
                <a:solidFill>
                  <a:schemeClr val="tx1"/>
                </a:solidFill>
              </a:rPr>
              <a:t>: </a:t>
            </a:r>
          </a:p>
          <a:p>
            <a:pPr marL="949593" lvl="1" indent="-316531">
              <a:lnSpc>
                <a:spcPct val="80000"/>
              </a:lnSpc>
              <a:spcAft>
                <a:spcPct val="20000"/>
              </a:spcAft>
              <a:buFontTx/>
              <a:buChar char="•"/>
            </a:pPr>
            <a:r>
              <a:rPr lang="en-GB" sz="2585" dirty="0" err="1"/>
              <a:t>Waar</a:t>
            </a:r>
            <a:r>
              <a:rPr lang="en-GB" sz="2585" dirty="0"/>
              <a:t> ben je </a:t>
            </a:r>
            <a:r>
              <a:rPr lang="en-GB" sz="2585" dirty="0" err="1"/>
              <a:t>opgegroeid</a:t>
            </a:r>
            <a:r>
              <a:rPr lang="en-GB" sz="2585" dirty="0"/>
              <a:t>?;</a:t>
            </a:r>
          </a:p>
          <a:p>
            <a:pPr marL="949593" lvl="1" indent="-316531">
              <a:lnSpc>
                <a:spcPct val="80000"/>
              </a:lnSpc>
              <a:spcAft>
                <a:spcPct val="20000"/>
              </a:spcAft>
              <a:buFontTx/>
              <a:buChar char="•"/>
            </a:pPr>
            <a:r>
              <a:rPr lang="en-GB" sz="2585" dirty="0" err="1"/>
              <a:t>Hoeveel</a:t>
            </a:r>
            <a:r>
              <a:rPr lang="en-GB" sz="2585" dirty="0"/>
              <a:t> </a:t>
            </a:r>
            <a:r>
              <a:rPr lang="en-GB" sz="2585" dirty="0" err="1"/>
              <a:t>broers</a:t>
            </a:r>
            <a:r>
              <a:rPr lang="en-GB" sz="2585" dirty="0"/>
              <a:t> </a:t>
            </a:r>
            <a:r>
              <a:rPr lang="en-GB" sz="2585" dirty="0" err="1"/>
              <a:t>en</a:t>
            </a:r>
            <a:r>
              <a:rPr lang="en-GB" sz="2585" dirty="0"/>
              <a:t> </a:t>
            </a:r>
            <a:r>
              <a:rPr lang="en-GB" sz="2585" dirty="0" err="1"/>
              <a:t>zussen</a:t>
            </a:r>
            <a:r>
              <a:rPr lang="en-GB" sz="2585" dirty="0"/>
              <a:t> </a:t>
            </a:r>
            <a:r>
              <a:rPr lang="en-GB" sz="2585" dirty="0" err="1"/>
              <a:t>heb</a:t>
            </a:r>
            <a:r>
              <a:rPr lang="en-GB" sz="2585" dirty="0"/>
              <a:t> je </a:t>
            </a:r>
            <a:r>
              <a:rPr lang="en-GB" sz="2585" dirty="0" err="1"/>
              <a:t>en</a:t>
            </a:r>
            <a:r>
              <a:rPr lang="en-GB" sz="2585" dirty="0"/>
              <a:t> </a:t>
            </a:r>
            <a:r>
              <a:rPr lang="en-GB" sz="2585" dirty="0" err="1"/>
              <a:t>waar</a:t>
            </a:r>
            <a:r>
              <a:rPr lang="en-GB" sz="2585" dirty="0"/>
              <a:t> </a:t>
            </a:r>
            <a:r>
              <a:rPr lang="en-GB" sz="2585" dirty="0" err="1"/>
              <a:t>val</a:t>
            </a:r>
            <a:r>
              <a:rPr lang="en-GB" sz="2585" dirty="0"/>
              <a:t> je in de </a:t>
            </a:r>
            <a:r>
              <a:rPr lang="en-GB" sz="2585" dirty="0" err="1"/>
              <a:t>volgorde</a:t>
            </a:r>
            <a:r>
              <a:rPr lang="en-GB" sz="2585" dirty="0"/>
              <a:t> (</a:t>
            </a:r>
            <a:r>
              <a:rPr lang="en-GB" sz="2585" dirty="0" err="1"/>
              <a:t>oudste</a:t>
            </a:r>
            <a:r>
              <a:rPr lang="en-GB" sz="2585" dirty="0"/>
              <a:t>, </a:t>
            </a:r>
            <a:r>
              <a:rPr lang="en-GB" sz="2585" dirty="0" err="1"/>
              <a:t>jongste</a:t>
            </a:r>
            <a:r>
              <a:rPr lang="en-GB" sz="2585" dirty="0"/>
              <a:t>, etc.)?;</a:t>
            </a:r>
          </a:p>
          <a:p>
            <a:pPr marL="949593" lvl="1" indent="-316531">
              <a:lnSpc>
                <a:spcPct val="80000"/>
              </a:lnSpc>
              <a:spcAft>
                <a:spcPct val="20000"/>
              </a:spcAft>
              <a:buFontTx/>
              <a:buChar char="•"/>
            </a:pPr>
            <a:r>
              <a:rPr lang="en-US" sz="2585" dirty="0"/>
              <a:t>Wat was je </a:t>
            </a:r>
            <a:r>
              <a:rPr lang="en-US" sz="2585" dirty="0" err="1"/>
              <a:t>moeilijkste</a:t>
            </a:r>
            <a:r>
              <a:rPr lang="en-US" sz="2585" dirty="0"/>
              <a:t> of </a:t>
            </a:r>
            <a:r>
              <a:rPr lang="en-US" sz="2585" dirty="0" err="1"/>
              <a:t>belangrijkste</a:t>
            </a:r>
            <a:r>
              <a:rPr lang="en-US" sz="2585" dirty="0"/>
              <a:t> </a:t>
            </a:r>
            <a:r>
              <a:rPr lang="en-US" sz="2585" dirty="0" err="1"/>
              <a:t>uitdaging</a:t>
            </a:r>
            <a:r>
              <a:rPr lang="en-US" sz="2585" dirty="0"/>
              <a:t> </a:t>
            </a:r>
            <a:r>
              <a:rPr lang="en-US" sz="2585" dirty="0" err="1"/>
              <a:t>bij</a:t>
            </a:r>
            <a:r>
              <a:rPr lang="en-US" sz="2585" dirty="0"/>
              <a:t> het </a:t>
            </a:r>
            <a:r>
              <a:rPr lang="en-US" sz="2585" dirty="0" err="1"/>
              <a:t>opgroeien</a:t>
            </a:r>
            <a:r>
              <a:rPr lang="en-US" sz="2585" dirty="0"/>
              <a:t> of in je </a:t>
            </a:r>
            <a:r>
              <a:rPr lang="en-US" sz="2585" dirty="0" err="1"/>
              <a:t>jaren</a:t>
            </a:r>
            <a:r>
              <a:rPr lang="en-US" sz="2585" dirty="0"/>
              <a:t> </a:t>
            </a:r>
            <a:r>
              <a:rPr lang="en-US" sz="2585" dirty="0" err="1"/>
              <a:t>als</a:t>
            </a:r>
            <a:r>
              <a:rPr lang="en-US" sz="2585" dirty="0"/>
              <a:t> </a:t>
            </a:r>
            <a:r>
              <a:rPr lang="en-US" sz="2585" dirty="0" err="1"/>
              <a:t>jong</a:t>
            </a:r>
            <a:r>
              <a:rPr lang="en-US" sz="2585" dirty="0"/>
              <a:t> </a:t>
            </a:r>
            <a:r>
              <a:rPr lang="en-US" sz="2585" dirty="0" err="1"/>
              <a:t>volwassene</a:t>
            </a:r>
            <a:r>
              <a:rPr lang="en-US" sz="2585" dirty="0"/>
              <a:t>?</a:t>
            </a:r>
          </a:p>
          <a:p>
            <a:endParaRPr lang="nl-BE" dirty="0"/>
          </a:p>
        </p:txBody>
      </p:sp>
      <p:sp>
        <p:nvSpPr>
          <p:cNvPr id="5" name="Oval 4"/>
          <p:cNvSpPr/>
          <p:nvPr/>
        </p:nvSpPr>
        <p:spPr>
          <a:xfrm>
            <a:off x="78846" y="689119"/>
            <a:ext cx="339845" cy="3140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03A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FF0000"/>
                </a:solidFill>
              </a:rPr>
              <a:t>+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9130300"/>
      </p:ext>
    </p:extLst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Disfunctie 2</a:t>
            </a:r>
          </a:p>
        </p:txBody>
      </p:sp>
      <p:sp>
        <p:nvSpPr>
          <p:cNvPr id="3" name="Folded Corner 2"/>
          <p:cNvSpPr/>
          <p:nvPr/>
        </p:nvSpPr>
        <p:spPr>
          <a:xfrm>
            <a:off x="1690253" y="1431349"/>
            <a:ext cx="5846621" cy="4151889"/>
          </a:xfrm>
          <a:prstGeom prst="foldedCorner">
            <a:avLst/>
          </a:prstGeom>
          <a:ln>
            <a:solidFill>
              <a:srgbClr val="E7E2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23156" indent="-309204" algn="ctr" defTabSz="148008">
              <a:tabLst>
                <a:tab pos="213952" algn="l"/>
              </a:tabLst>
            </a:pPr>
            <a:r>
              <a:rPr lang="en-US" sz="2000" b="1" dirty="0"/>
              <a:t>Teams die conflict </a:t>
            </a:r>
            <a:r>
              <a:rPr lang="en-US" sz="2000" b="1" dirty="0" err="1"/>
              <a:t>uit</a:t>
            </a:r>
            <a:r>
              <a:rPr lang="en-US" sz="2000" b="1" dirty="0"/>
              <a:t> de </a:t>
            </a:r>
            <a:r>
              <a:rPr lang="en-US" sz="2000" b="1" dirty="0" err="1"/>
              <a:t>weg</a:t>
            </a:r>
            <a:r>
              <a:rPr lang="en-US" sz="2000" b="1" dirty="0"/>
              <a:t> </a:t>
            </a:r>
            <a:r>
              <a:rPr lang="en-US" sz="2000" b="1" dirty="0" err="1"/>
              <a:t>gaan</a:t>
            </a:r>
            <a:endParaRPr lang="en-US" sz="2000" b="1" dirty="0"/>
          </a:p>
          <a:p>
            <a:pPr marL="523156" indent="-309204" defTabSz="148008">
              <a:buFontTx/>
              <a:buChar char="•"/>
              <a:tabLst>
                <a:tab pos="213952" algn="l"/>
              </a:tabLst>
            </a:pP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saaie</a:t>
            </a:r>
            <a:r>
              <a:rPr lang="en-US" dirty="0"/>
              <a:t> </a:t>
            </a:r>
            <a:r>
              <a:rPr lang="en-US" dirty="0" err="1"/>
              <a:t>vergaderingen</a:t>
            </a:r>
            <a:endParaRPr lang="en-US" dirty="0"/>
          </a:p>
          <a:p>
            <a:pPr marL="523156" indent="-309204" defTabSz="148008">
              <a:buFontTx/>
              <a:buChar char="•"/>
              <a:tabLst>
                <a:tab pos="213952" algn="l"/>
              </a:tabLst>
            </a:pPr>
            <a:r>
              <a:rPr lang="en-US" dirty="0" err="1">
                <a:solidFill>
                  <a:srgbClr val="CC3300"/>
                </a:solidFill>
              </a:rPr>
              <a:t>Creëren</a:t>
            </a:r>
            <a:r>
              <a:rPr lang="en-US" dirty="0">
                <a:solidFill>
                  <a:srgbClr val="CC3300"/>
                </a:solidFill>
              </a:rPr>
              <a:t> </a:t>
            </a:r>
            <a:r>
              <a:rPr lang="en-US" dirty="0" err="1">
                <a:solidFill>
                  <a:srgbClr val="CC3300"/>
                </a:solidFill>
              </a:rPr>
              <a:t>een</a:t>
            </a:r>
            <a:r>
              <a:rPr lang="en-US" dirty="0">
                <a:solidFill>
                  <a:srgbClr val="CC3300"/>
                </a:solidFill>
              </a:rPr>
              <a:t> </a:t>
            </a:r>
            <a:r>
              <a:rPr lang="en-US" dirty="0" err="1">
                <a:solidFill>
                  <a:srgbClr val="CC3300"/>
                </a:solidFill>
              </a:rPr>
              <a:t>omgeving</a:t>
            </a:r>
            <a:r>
              <a:rPr lang="en-US" dirty="0">
                <a:solidFill>
                  <a:srgbClr val="CC3300"/>
                </a:solidFill>
              </a:rPr>
              <a:t> </a:t>
            </a:r>
            <a:r>
              <a:rPr lang="en-US" dirty="0" err="1">
                <a:solidFill>
                  <a:srgbClr val="CC3300"/>
                </a:solidFill>
              </a:rPr>
              <a:t>waar</a:t>
            </a:r>
            <a:r>
              <a:rPr lang="en-US" dirty="0">
                <a:solidFill>
                  <a:srgbClr val="CC3300"/>
                </a:solidFill>
              </a:rPr>
              <a:t> </a:t>
            </a:r>
            <a:r>
              <a:rPr lang="en-US" dirty="0" err="1">
                <a:solidFill>
                  <a:srgbClr val="CC3300"/>
                </a:solidFill>
              </a:rPr>
              <a:t>politieke</a:t>
            </a:r>
            <a:r>
              <a:rPr lang="en-US" dirty="0">
                <a:solidFill>
                  <a:srgbClr val="CC3300"/>
                </a:solidFill>
              </a:rPr>
              <a:t> </a:t>
            </a:r>
            <a:r>
              <a:rPr lang="en-US" dirty="0" err="1">
                <a:solidFill>
                  <a:srgbClr val="CC3300"/>
                </a:solidFill>
              </a:rPr>
              <a:t>spelletjes</a:t>
            </a:r>
            <a:r>
              <a:rPr lang="en-US" dirty="0">
                <a:solidFill>
                  <a:srgbClr val="CC3300"/>
                </a:solidFill>
              </a:rPr>
              <a:t> </a:t>
            </a:r>
            <a:r>
              <a:rPr lang="en-US" dirty="0" err="1">
                <a:solidFill>
                  <a:srgbClr val="CC3300"/>
                </a:solidFill>
              </a:rPr>
              <a:t>en</a:t>
            </a:r>
            <a:r>
              <a:rPr lang="en-US" dirty="0">
                <a:solidFill>
                  <a:srgbClr val="CC3300"/>
                </a:solidFill>
              </a:rPr>
              <a:t> </a:t>
            </a:r>
            <a:r>
              <a:rPr lang="en-US" dirty="0" err="1">
                <a:solidFill>
                  <a:srgbClr val="CC3300"/>
                </a:solidFill>
              </a:rPr>
              <a:t>persoonlijke</a:t>
            </a:r>
            <a:r>
              <a:rPr lang="en-US" dirty="0">
                <a:solidFill>
                  <a:srgbClr val="CC3300"/>
                </a:solidFill>
              </a:rPr>
              <a:t> </a:t>
            </a:r>
            <a:r>
              <a:rPr lang="en-US" dirty="0" err="1">
                <a:solidFill>
                  <a:srgbClr val="CC3300"/>
                </a:solidFill>
              </a:rPr>
              <a:t>aanvallen</a:t>
            </a:r>
            <a:r>
              <a:rPr lang="en-US" dirty="0">
                <a:solidFill>
                  <a:srgbClr val="CC3300"/>
                </a:solidFill>
              </a:rPr>
              <a:t> </a:t>
            </a:r>
            <a:r>
              <a:rPr lang="en-US" dirty="0" err="1">
                <a:solidFill>
                  <a:srgbClr val="CC3300"/>
                </a:solidFill>
              </a:rPr>
              <a:t>gedijen</a:t>
            </a:r>
            <a:endParaRPr lang="en-US" dirty="0">
              <a:solidFill>
                <a:srgbClr val="CC3300"/>
              </a:solidFill>
            </a:endParaRPr>
          </a:p>
          <a:p>
            <a:pPr marL="523156" indent="-309204" defTabSz="148008">
              <a:buFontTx/>
              <a:buChar char="•"/>
              <a:tabLst>
                <a:tab pos="213952" algn="l"/>
              </a:tabLst>
            </a:pPr>
            <a:r>
              <a:rPr lang="en-US" dirty="0" err="1"/>
              <a:t>Vermijden</a:t>
            </a:r>
            <a:r>
              <a:rPr lang="en-US" dirty="0"/>
              <a:t> </a:t>
            </a:r>
            <a:r>
              <a:rPr lang="en-US" dirty="0" err="1"/>
              <a:t>hekele</a:t>
            </a:r>
            <a:r>
              <a:rPr lang="en-US" dirty="0"/>
              <a:t> topics die </a:t>
            </a:r>
            <a:r>
              <a:rPr lang="en-US" dirty="0" err="1"/>
              <a:t>cruciaal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team </a:t>
            </a:r>
            <a:r>
              <a:rPr lang="en-US" dirty="0" err="1"/>
              <a:t>succes</a:t>
            </a:r>
            <a:r>
              <a:rPr lang="en-US" dirty="0"/>
              <a:t>. </a:t>
            </a:r>
          </a:p>
          <a:p>
            <a:pPr marL="523156" indent="-309204" defTabSz="148008">
              <a:buFontTx/>
              <a:buChar char="•"/>
              <a:tabLst>
                <a:tab pos="213952" algn="l"/>
              </a:tabLst>
            </a:pPr>
            <a:r>
              <a:rPr lang="en-US" dirty="0" err="1">
                <a:solidFill>
                  <a:srgbClr val="CC3300"/>
                </a:solidFill>
              </a:rPr>
              <a:t>Maken</a:t>
            </a:r>
            <a:r>
              <a:rPr lang="en-US" dirty="0">
                <a:solidFill>
                  <a:srgbClr val="CC3300"/>
                </a:solidFill>
              </a:rPr>
              <a:t> </a:t>
            </a:r>
            <a:r>
              <a:rPr lang="en-US" dirty="0" err="1">
                <a:solidFill>
                  <a:srgbClr val="CC3300"/>
                </a:solidFill>
              </a:rPr>
              <a:t>geen</a:t>
            </a:r>
            <a:r>
              <a:rPr lang="en-US" dirty="0">
                <a:solidFill>
                  <a:srgbClr val="CC3300"/>
                </a:solidFill>
              </a:rPr>
              <a:t> </a:t>
            </a:r>
            <a:r>
              <a:rPr lang="en-US" dirty="0" err="1">
                <a:solidFill>
                  <a:srgbClr val="CC3300"/>
                </a:solidFill>
              </a:rPr>
              <a:t>gebruik</a:t>
            </a:r>
            <a:r>
              <a:rPr lang="en-US" dirty="0">
                <a:solidFill>
                  <a:srgbClr val="CC3300"/>
                </a:solidFill>
              </a:rPr>
              <a:t> van de </a:t>
            </a:r>
            <a:r>
              <a:rPr lang="en-US" dirty="0" err="1">
                <a:solidFill>
                  <a:srgbClr val="CC3300"/>
                </a:solidFill>
              </a:rPr>
              <a:t>verschillende</a:t>
            </a:r>
            <a:r>
              <a:rPr lang="en-US" dirty="0">
                <a:solidFill>
                  <a:srgbClr val="CC3300"/>
                </a:solidFill>
              </a:rPr>
              <a:t> </a:t>
            </a:r>
            <a:r>
              <a:rPr lang="en-US" dirty="0" err="1">
                <a:solidFill>
                  <a:srgbClr val="CC3300"/>
                </a:solidFill>
              </a:rPr>
              <a:t>opinies</a:t>
            </a:r>
            <a:r>
              <a:rPr lang="en-US" dirty="0">
                <a:solidFill>
                  <a:srgbClr val="CC3300"/>
                </a:solidFill>
              </a:rPr>
              <a:t> </a:t>
            </a:r>
            <a:r>
              <a:rPr lang="en-US" dirty="0" err="1">
                <a:solidFill>
                  <a:srgbClr val="CC3300"/>
                </a:solidFill>
              </a:rPr>
              <a:t>en</a:t>
            </a:r>
            <a:r>
              <a:rPr lang="en-US" dirty="0">
                <a:solidFill>
                  <a:srgbClr val="CC3300"/>
                </a:solidFill>
              </a:rPr>
              <a:t> </a:t>
            </a:r>
            <a:r>
              <a:rPr lang="en-US" dirty="0" err="1">
                <a:solidFill>
                  <a:srgbClr val="CC3300"/>
                </a:solidFill>
              </a:rPr>
              <a:t>perspectieven</a:t>
            </a:r>
            <a:r>
              <a:rPr lang="en-US" dirty="0">
                <a:solidFill>
                  <a:srgbClr val="CC3300"/>
                </a:solidFill>
              </a:rPr>
              <a:t> van de </a:t>
            </a:r>
            <a:r>
              <a:rPr lang="en-US" dirty="0" err="1">
                <a:solidFill>
                  <a:srgbClr val="CC3300"/>
                </a:solidFill>
              </a:rPr>
              <a:t>teamleden</a:t>
            </a:r>
            <a:endParaRPr lang="en-US" dirty="0">
              <a:solidFill>
                <a:srgbClr val="CC3300"/>
              </a:solidFill>
            </a:endParaRPr>
          </a:p>
          <a:p>
            <a:pPr marL="523156" indent="-309204" defTabSz="148008">
              <a:buFontTx/>
              <a:buChar char="•"/>
              <a:tabLst>
                <a:tab pos="213952" algn="l"/>
              </a:tabLst>
            </a:pPr>
            <a:r>
              <a:rPr lang="en-US" dirty="0" err="1"/>
              <a:t>Verspillen</a:t>
            </a:r>
            <a:r>
              <a:rPr lang="en-US" dirty="0"/>
              <a:t> </a:t>
            </a:r>
            <a:r>
              <a:rPr lang="en-US" dirty="0" err="1"/>
              <a:t>tijd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</a:t>
            </a:r>
            <a:r>
              <a:rPr lang="en-US" dirty="0" err="1"/>
              <a:t>managen</a:t>
            </a:r>
            <a:r>
              <a:rPr lang="en-US" dirty="0"/>
              <a:t> van </a:t>
            </a:r>
            <a:r>
              <a:rPr lang="en-US" dirty="0" err="1"/>
              <a:t>interpersoonlijke</a:t>
            </a:r>
            <a:r>
              <a:rPr lang="en-US" dirty="0"/>
              <a:t> </a:t>
            </a:r>
            <a:r>
              <a:rPr lang="en-US" dirty="0" err="1"/>
              <a:t>risico’s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68334" y="5682673"/>
            <a:ext cx="5822604" cy="1034472"/>
            <a:chOff x="727825" y="3103418"/>
            <a:chExt cx="5822604" cy="1034472"/>
          </a:xfrm>
          <a:scene3d>
            <a:camera prst="orthographicFront"/>
            <a:lightRig rig="flat" dir="t"/>
          </a:scene3d>
        </p:grpSpPr>
        <p:sp>
          <p:nvSpPr>
            <p:cNvPr id="9" name="Trapezoid 8"/>
            <p:cNvSpPr/>
            <p:nvPr/>
          </p:nvSpPr>
          <p:spPr>
            <a:xfrm>
              <a:off x="727825" y="3103418"/>
              <a:ext cx="5822604" cy="1034472"/>
            </a:xfrm>
            <a:prstGeom prst="trapezoid">
              <a:avLst>
                <a:gd name="adj" fmla="val 70357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2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rapezoid 4"/>
            <p:cNvSpPr/>
            <p:nvPr/>
          </p:nvSpPr>
          <p:spPr>
            <a:xfrm>
              <a:off x="1746781" y="3103418"/>
              <a:ext cx="3784692" cy="10344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kern="1200" dirty="0"/>
                <a:t>Vrees voor conflict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6131839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ChangeArrowheads="1"/>
          </p:cNvSpPr>
          <p:nvPr/>
        </p:nvSpPr>
        <p:spPr bwMode="auto">
          <a:xfrm>
            <a:off x="252413" y="1212352"/>
            <a:ext cx="4038600" cy="4220308"/>
          </a:xfrm>
          <a:prstGeom prst="rect">
            <a:avLst/>
          </a:prstGeom>
          <a:solidFill>
            <a:srgbClr val="EAEAEA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84992" tIns="42497" rIns="84992" bIns="42497"/>
          <a:lstStyle/>
          <a:p>
            <a:pPr marL="316531" lvl="1" indent="-211021" algn="ctr">
              <a:lnSpc>
                <a:spcPct val="50000"/>
              </a:lnSpc>
              <a:spcBef>
                <a:spcPct val="20000"/>
              </a:spcBef>
              <a:buClr>
                <a:srgbClr val="FF0000"/>
              </a:buClr>
            </a:pPr>
            <a:endParaRPr lang="en-US" sz="1846" dirty="0">
              <a:latin typeface="Tahoma" pitchFamily="34" charset="0"/>
              <a:cs typeface="Tahoma" pitchFamily="34" charset="0"/>
            </a:endParaRPr>
          </a:p>
          <a:p>
            <a:pPr marL="316531" lvl="1" indent="-211021" algn="ctr">
              <a:spcBef>
                <a:spcPct val="20000"/>
              </a:spcBef>
              <a:buClr>
                <a:srgbClr val="FF0000"/>
              </a:buClr>
            </a:pPr>
            <a:r>
              <a:rPr lang="en-US" sz="2585" i="1" dirty="0">
                <a:latin typeface="Tahoma" pitchFamily="34" charset="0"/>
                <a:cs typeface="Tahoma" pitchFamily="34" charset="0"/>
              </a:rPr>
              <a:t> Person-Based Conflict</a:t>
            </a:r>
            <a:endParaRPr lang="en-US" sz="1662" dirty="0">
              <a:latin typeface="Tahoma" pitchFamily="34" charset="0"/>
              <a:cs typeface="Tahoma" pitchFamily="34" charset="0"/>
            </a:endParaRPr>
          </a:p>
          <a:p>
            <a:pPr marL="316531" lvl="1" indent="-211021">
              <a:spcBef>
                <a:spcPct val="15000"/>
              </a:spcBef>
              <a:buClr>
                <a:srgbClr val="FF0000"/>
              </a:buClr>
            </a:pPr>
            <a:endParaRPr lang="en-US" sz="831" dirty="0">
              <a:latin typeface="Tahoma" pitchFamily="34" charset="0"/>
              <a:cs typeface="Tahoma" pitchFamily="34" charset="0"/>
            </a:endParaRPr>
          </a:p>
          <a:p>
            <a:pPr marL="316531" lvl="1" indent="-21102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846" dirty="0" err="1">
                <a:latin typeface="Tahoma" pitchFamily="34" charset="0"/>
                <a:cs typeface="Tahoma" pitchFamily="34" charset="0"/>
              </a:rPr>
              <a:t>Geworteld</a:t>
            </a:r>
            <a:r>
              <a:rPr lang="en-US" sz="1846" dirty="0">
                <a:latin typeface="Tahoma" pitchFamily="34" charset="0"/>
                <a:cs typeface="Tahoma" pitchFamily="34" charset="0"/>
              </a:rPr>
              <a:t> in </a:t>
            </a:r>
            <a:r>
              <a:rPr lang="en-US" sz="1846" dirty="0" err="1">
                <a:latin typeface="Tahoma" pitchFamily="34" charset="0"/>
                <a:cs typeface="Tahoma" pitchFamily="34" charset="0"/>
              </a:rPr>
              <a:t>kwaadheid</a:t>
            </a:r>
            <a:r>
              <a:rPr lang="en-US" sz="1846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1846" dirty="0" err="1">
                <a:latin typeface="Tahoma" pitchFamily="34" charset="0"/>
                <a:cs typeface="Tahoma" pitchFamily="34" charset="0"/>
              </a:rPr>
              <a:t>persoonlijke</a:t>
            </a:r>
            <a:r>
              <a:rPr lang="en-US" sz="1846" dirty="0">
                <a:latin typeface="Tahoma" pitchFamily="34" charset="0"/>
                <a:cs typeface="Tahoma" pitchFamily="34" charset="0"/>
              </a:rPr>
              <a:t> clashes en </a:t>
            </a:r>
            <a:r>
              <a:rPr lang="en-US" sz="1846" dirty="0" err="1">
                <a:latin typeface="Tahoma" pitchFamily="34" charset="0"/>
                <a:cs typeface="Tahoma" pitchFamily="34" charset="0"/>
              </a:rPr>
              <a:t>spanningen</a:t>
            </a:r>
            <a:r>
              <a:rPr lang="en-US" sz="1846" dirty="0">
                <a:latin typeface="Tahoma" pitchFamily="34" charset="0"/>
                <a:cs typeface="Tahoma" pitchFamily="34" charset="0"/>
              </a:rPr>
              <a:t>. </a:t>
            </a:r>
          </a:p>
          <a:p>
            <a:pPr marL="316531" lvl="1" indent="-21102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846" dirty="0" err="1">
                <a:latin typeface="Tahoma" pitchFamily="34" charset="0"/>
                <a:cs typeface="Tahoma" pitchFamily="34" charset="0"/>
              </a:rPr>
              <a:t>Neemt</a:t>
            </a:r>
            <a:r>
              <a:rPr lang="en-US" sz="1846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846" dirty="0" err="1">
                <a:latin typeface="Tahoma" pitchFamily="34" charset="0"/>
                <a:cs typeface="Tahoma" pitchFamily="34" charset="0"/>
              </a:rPr>
              <a:t>energie</a:t>
            </a:r>
            <a:r>
              <a:rPr lang="en-US" sz="1846" dirty="0">
                <a:latin typeface="Tahoma" pitchFamily="34" charset="0"/>
                <a:cs typeface="Tahoma" pitchFamily="34" charset="0"/>
              </a:rPr>
              <a:t> en </a:t>
            </a:r>
            <a:r>
              <a:rPr lang="en-US" sz="1846" dirty="0" err="1">
                <a:latin typeface="Tahoma" pitchFamily="34" charset="0"/>
                <a:cs typeface="Tahoma" pitchFamily="34" charset="0"/>
              </a:rPr>
              <a:t>aandacht</a:t>
            </a:r>
            <a:r>
              <a:rPr lang="en-US" sz="1846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846" dirty="0" err="1">
                <a:latin typeface="Tahoma" pitchFamily="34" charset="0"/>
                <a:cs typeface="Tahoma" pitchFamily="34" charset="0"/>
              </a:rPr>
              <a:t>weg</a:t>
            </a:r>
            <a:r>
              <a:rPr lang="en-US" sz="1846" dirty="0">
                <a:latin typeface="Tahoma" pitchFamily="34" charset="0"/>
                <a:cs typeface="Tahoma" pitchFamily="34" charset="0"/>
              </a:rPr>
              <a:t> van de </a:t>
            </a:r>
            <a:r>
              <a:rPr lang="en-US" sz="1846" dirty="0" err="1">
                <a:latin typeface="Tahoma" pitchFamily="34" charset="0"/>
                <a:cs typeface="Tahoma" pitchFamily="34" charset="0"/>
              </a:rPr>
              <a:t>taak</a:t>
            </a:r>
            <a:endParaRPr lang="en-US" sz="1846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67329"/>
            <a:ext cx="7772400" cy="90414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717828" name="Rectangle 4"/>
          <p:cNvSpPr>
            <a:spLocks noChangeArrowheads="1"/>
          </p:cNvSpPr>
          <p:nvPr/>
        </p:nvSpPr>
        <p:spPr bwMode="auto">
          <a:xfrm>
            <a:off x="4900613" y="1212352"/>
            <a:ext cx="4038600" cy="4220308"/>
          </a:xfrm>
          <a:prstGeom prst="rect">
            <a:avLst/>
          </a:prstGeom>
          <a:solidFill>
            <a:srgbClr val="EAEAEA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84992" tIns="42497" rIns="84992" bIns="42497"/>
          <a:lstStyle/>
          <a:p>
            <a:pPr marL="316531" lvl="1" indent="-211021" algn="ctr">
              <a:lnSpc>
                <a:spcPct val="50000"/>
              </a:lnSpc>
              <a:spcBef>
                <a:spcPct val="20000"/>
              </a:spcBef>
              <a:buClr>
                <a:srgbClr val="FF0000"/>
              </a:buClr>
            </a:pPr>
            <a:endParaRPr lang="en-US" sz="1846" dirty="0">
              <a:latin typeface="Tahoma" pitchFamily="34" charset="0"/>
              <a:cs typeface="Tahoma" pitchFamily="34" charset="0"/>
            </a:endParaRPr>
          </a:p>
          <a:p>
            <a:pPr marL="316531" lvl="1" indent="-211021" algn="ctr">
              <a:spcBef>
                <a:spcPct val="20000"/>
              </a:spcBef>
              <a:buClr>
                <a:srgbClr val="FF0000"/>
              </a:buClr>
            </a:pPr>
            <a:r>
              <a:rPr lang="en-US" sz="2585" i="1" dirty="0">
                <a:latin typeface="Tahoma" pitchFamily="34" charset="0"/>
                <a:cs typeface="Tahoma" pitchFamily="34" charset="0"/>
              </a:rPr>
              <a:t> Issue-Based Conflict</a:t>
            </a:r>
            <a:endParaRPr lang="en-US" sz="1662" dirty="0">
              <a:latin typeface="Tahoma" pitchFamily="34" charset="0"/>
              <a:cs typeface="Tahoma" pitchFamily="34" charset="0"/>
            </a:endParaRPr>
          </a:p>
          <a:p>
            <a:pPr marL="316531" lvl="1" indent="-211021">
              <a:spcBef>
                <a:spcPct val="20000"/>
              </a:spcBef>
              <a:buClr>
                <a:srgbClr val="FF0000"/>
              </a:buClr>
            </a:pPr>
            <a:endParaRPr lang="en-US" sz="738" dirty="0">
              <a:latin typeface="Tahoma" pitchFamily="34" charset="0"/>
              <a:cs typeface="Tahoma" pitchFamily="34" charset="0"/>
            </a:endParaRPr>
          </a:p>
          <a:p>
            <a:pPr marL="316531" lvl="1" indent="-21102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846" dirty="0" err="1">
                <a:latin typeface="Tahoma" pitchFamily="34" charset="0"/>
                <a:cs typeface="Tahoma" pitchFamily="34" charset="0"/>
              </a:rPr>
              <a:t>Gedepersonaliseerd</a:t>
            </a:r>
            <a:r>
              <a:rPr lang="en-US" sz="1846" dirty="0">
                <a:latin typeface="Tahoma" pitchFamily="34" charset="0"/>
                <a:cs typeface="Tahoma" pitchFamily="34" charset="0"/>
              </a:rPr>
              <a:t>; focus op de </a:t>
            </a:r>
            <a:r>
              <a:rPr lang="en-US" sz="1846" dirty="0" err="1">
                <a:latin typeface="Tahoma" pitchFamily="34" charset="0"/>
                <a:cs typeface="Tahoma" pitchFamily="34" charset="0"/>
              </a:rPr>
              <a:t>verdienste</a:t>
            </a:r>
            <a:r>
              <a:rPr lang="en-US" sz="1846" dirty="0">
                <a:latin typeface="Tahoma" pitchFamily="34" charset="0"/>
                <a:cs typeface="Tahoma" pitchFamily="34" charset="0"/>
              </a:rPr>
              <a:t> van </a:t>
            </a:r>
            <a:r>
              <a:rPr lang="en-US" sz="1846" dirty="0" err="1">
                <a:latin typeface="Tahoma" pitchFamily="34" charset="0"/>
                <a:cs typeface="Tahoma" pitchFamily="34" charset="0"/>
              </a:rPr>
              <a:t>ideeën</a:t>
            </a:r>
            <a:r>
              <a:rPr lang="en-US" sz="1846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1846" dirty="0" err="1">
                <a:latin typeface="Tahoma" pitchFamily="34" charset="0"/>
                <a:cs typeface="Tahoma" pitchFamily="34" charset="0"/>
              </a:rPr>
              <a:t>plannen</a:t>
            </a:r>
            <a:r>
              <a:rPr lang="en-US" sz="1846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1846" dirty="0" err="1">
                <a:latin typeface="Tahoma" pitchFamily="34" charset="0"/>
                <a:cs typeface="Tahoma" pitchFamily="34" charset="0"/>
              </a:rPr>
              <a:t>projecten</a:t>
            </a:r>
            <a:endParaRPr lang="en-US" sz="1846" dirty="0">
              <a:latin typeface="Tahoma" pitchFamily="34" charset="0"/>
              <a:cs typeface="Tahoma" pitchFamily="34" charset="0"/>
            </a:endParaRPr>
          </a:p>
          <a:p>
            <a:pPr marL="316531" lvl="1" indent="-21102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846" dirty="0" err="1">
                <a:latin typeface="Tahoma" pitchFamily="34" charset="0"/>
                <a:cs typeface="Tahoma" pitchFamily="34" charset="0"/>
              </a:rPr>
              <a:t>Stimuleert</a:t>
            </a:r>
            <a:r>
              <a:rPr lang="en-US" sz="1846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846" dirty="0" err="1">
                <a:latin typeface="Tahoma" pitchFamily="34" charset="0"/>
                <a:cs typeface="Tahoma" pitchFamily="34" charset="0"/>
              </a:rPr>
              <a:t>creativiteit</a:t>
            </a:r>
            <a:r>
              <a:rPr lang="en-US" sz="1846" dirty="0">
                <a:latin typeface="Tahoma" pitchFamily="34" charset="0"/>
                <a:cs typeface="Tahoma" pitchFamily="34" charset="0"/>
              </a:rPr>
              <a:t> en </a:t>
            </a:r>
            <a:r>
              <a:rPr lang="en-US" sz="1846" dirty="0" err="1">
                <a:latin typeface="Tahoma" pitchFamily="34" charset="0"/>
                <a:cs typeface="Tahoma" pitchFamily="34" charset="0"/>
              </a:rPr>
              <a:t>verhoogt</a:t>
            </a:r>
            <a:r>
              <a:rPr lang="en-US" sz="1846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846" dirty="0" err="1">
                <a:latin typeface="Tahoma" pitchFamily="34" charset="0"/>
                <a:cs typeface="Tahoma" pitchFamily="34" charset="0"/>
              </a:rPr>
              <a:t>kwaliteit</a:t>
            </a:r>
            <a:r>
              <a:rPr lang="en-US" sz="1846" dirty="0">
                <a:latin typeface="Tahoma" pitchFamily="34" charset="0"/>
                <a:cs typeface="Tahoma" pitchFamily="34" charset="0"/>
              </a:rPr>
              <a:t> van </a:t>
            </a:r>
            <a:r>
              <a:rPr lang="en-US" sz="1846" dirty="0" err="1">
                <a:latin typeface="Tahoma" pitchFamily="34" charset="0"/>
                <a:cs typeface="Tahoma" pitchFamily="34" charset="0"/>
              </a:rPr>
              <a:t>beslissingen</a:t>
            </a:r>
            <a:endParaRPr lang="en-US" sz="1846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830" name="AutoShape 6"/>
          <p:cNvSpPr>
            <a:spLocks noChangeArrowheads="1"/>
          </p:cNvSpPr>
          <p:nvPr/>
        </p:nvSpPr>
        <p:spPr bwMode="auto">
          <a:xfrm rot="10800000">
            <a:off x="2405063" y="4799613"/>
            <a:ext cx="4038600" cy="984738"/>
          </a:xfrm>
          <a:prstGeom prst="curvedDownArrow">
            <a:avLst>
              <a:gd name="adj1" fmla="val 75714"/>
              <a:gd name="adj2" fmla="val 15142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62"/>
          </a:p>
        </p:txBody>
      </p:sp>
      <p:pic>
        <p:nvPicPr>
          <p:cNvPr id="62471" name="Picture 7" descr="Collaborate, man &amp; wo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3364" y="4365859"/>
            <a:ext cx="1465262" cy="1031631"/>
          </a:xfrm>
          <a:prstGeom prst="rect">
            <a:avLst/>
          </a:prstGeom>
          <a:noFill/>
        </p:spPr>
      </p:pic>
      <p:pic>
        <p:nvPicPr>
          <p:cNvPr id="62472" name="Picture 8" descr="Conflict, facing off clenched fing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4751" y="4357068"/>
            <a:ext cx="1128713" cy="1041889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51228" y="424083"/>
            <a:ext cx="8834511" cy="534865"/>
          </a:xfrm>
        </p:spPr>
        <p:txBody>
          <a:bodyPr/>
          <a:lstStyle/>
          <a:p>
            <a:pPr eaLnBrk="1" hangingPunct="1">
              <a:defRPr/>
            </a:pPr>
            <a:r>
              <a:rPr lang="nl-BE" sz="2862" dirty="0">
                <a:latin typeface="Leelawadee" pitchFamily="34" charset="-34"/>
                <a:cs typeface="Leelawadee" pitchFamily="34" charset="-34"/>
              </a:rPr>
              <a:t>Types conflict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975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26" grpId="0" animBg="1" autoUpdateAnimBg="0"/>
      <p:bldP spid="717828" grpId="0" animBg="1" autoUpdateAnimBg="0"/>
      <p:bldP spid="7178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Disfunctie 2 - tools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1727281"/>
            <a:ext cx="5105400" cy="341680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623842" y="3011403"/>
            <a:ext cx="339845" cy="3140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03A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673" y="2309091"/>
            <a:ext cx="3149600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Conflictnormen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opstellen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als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deel</a:t>
            </a:r>
            <a:r>
              <a:rPr lang="en-US" sz="1600" dirty="0">
                <a:solidFill>
                  <a:srgbClr val="FF0000"/>
                </a:solidFill>
              </a:rPr>
              <a:t> van het team charter </a:t>
            </a:r>
            <a:r>
              <a:rPr lang="en-US" sz="1600" dirty="0"/>
              <a:t>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“</a:t>
            </a:r>
            <a:r>
              <a:rPr lang="en-US" sz="1600" dirty="0" err="1"/>
              <a:t>Conflicten</a:t>
            </a:r>
            <a:r>
              <a:rPr lang="en-US" sz="1600" dirty="0"/>
              <a:t> </a:t>
            </a:r>
            <a:r>
              <a:rPr lang="en-US" sz="1600" dirty="0" err="1"/>
              <a:t>worden</a:t>
            </a:r>
            <a:r>
              <a:rPr lang="en-US" sz="1600" dirty="0"/>
              <a:t> open </a:t>
            </a:r>
            <a:r>
              <a:rPr lang="en-US" sz="1600" dirty="0" err="1"/>
              <a:t>besproken</a:t>
            </a:r>
            <a:r>
              <a:rPr lang="en-US" sz="1600" dirty="0"/>
              <a:t>”</a:t>
            </a:r>
          </a:p>
          <a:p>
            <a:pPr marL="285750" lvl="1" indent="-285750">
              <a:lnSpc>
                <a:spcPct val="80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“</a:t>
            </a:r>
            <a:r>
              <a:rPr lang="en-US" sz="1600" dirty="0" err="1"/>
              <a:t>Spelen</a:t>
            </a:r>
            <a:r>
              <a:rPr lang="en-US" sz="1600" dirty="0"/>
              <a:t> op de </a:t>
            </a:r>
            <a:r>
              <a:rPr lang="en-US" sz="1600" dirty="0" err="1"/>
              <a:t>bal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niet</a:t>
            </a:r>
            <a:r>
              <a:rPr lang="en-US" sz="1600" dirty="0"/>
              <a:t> de man”</a:t>
            </a:r>
          </a:p>
          <a:p>
            <a:pPr marL="285750" lvl="1" indent="-285750">
              <a:lnSpc>
                <a:spcPct val="80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“</a:t>
            </a:r>
            <a:r>
              <a:rPr lang="en-US" sz="1600" dirty="0" err="1"/>
              <a:t>Alle</a:t>
            </a:r>
            <a:r>
              <a:rPr lang="en-US" sz="1600" dirty="0"/>
              <a:t> </a:t>
            </a:r>
            <a:r>
              <a:rPr lang="en-US" sz="1600" dirty="0" err="1"/>
              <a:t>perspectieven</a:t>
            </a:r>
            <a:r>
              <a:rPr lang="en-US" sz="1600" dirty="0"/>
              <a:t> </a:t>
            </a:r>
            <a:r>
              <a:rPr lang="en-US" sz="1600" dirty="0" err="1"/>
              <a:t>moeten</a:t>
            </a:r>
            <a:r>
              <a:rPr lang="en-US" sz="1600" dirty="0"/>
              <a:t> </a:t>
            </a:r>
            <a:r>
              <a:rPr lang="en-US" sz="1600" dirty="0" err="1"/>
              <a:t>gehoord</a:t>
            </a:r>
            <a:r>
              <a:rPr lang="en-US" sz="1600" dirty="0"/>
              <a:t> </a:t>
            </a:r>
            <a:r>
              <a:rPr lang="en-US" sz="1600" dirty="0" err="1"/>
              <a:t>worden</a:t>
            </a:r>
            <a:r>
              <a:rPr lang="en-US" sz="1600" dirty="0"/>
              <a:t>”</a:t>
            </a:r>
          </a:p>
        </p:txBody>
      </p:sp>
      <p:cxnSp>
        <p:nvCxnSpPr>
          <p:cNvPr id="14" name="Elbow Connector 13"/>
          <p:cNvCxnSpPr>
            <a:stCxn id="4" idx="2"/>
            <a:endCxn id="5" idx="0"/>
          </p:cNvCxnSpPr>
          <p:nvPr/>
        </p:nvCxnSpPr>
        <p:spPr>
          <a:xfrm rot="10800000">
            <a:off x="1796474" y="2309092"/>
            <a:ext cx="1827369" cy="859331"/>
          </a:xfrm>
          <a:prstGeom prst="bentConnector4">
            <a:avLst>
              <a:gd name="adj1" fmla="val 6911"/>
              <a:gd name="adj2" fmla="val 126602"/>
            </a:avLst>
          </a:prstGeom>
          <a:ln>
            <a:solidFill>
              <a:srgbClr val="F03A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516959" y="1937496"/>
            <a:ext cx="35306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1600" dirty="0">
                <a:solidFill>
                  <a:srgbClr val="FF0000"/>
                </a:solidFill>
              </a:rPr>
              <a:t>Conflict profiling </a:t>
            </a:r>
            <a:r>
              <a:rPr lang="en-US" sz="1600" dirty="0"/>
              <a:t>: </a:t>
            </a:r>
            <a:r>
              <a:rPr lang="en-US" sz="1600" dirty="0" err="1"/>
              <a:t>leren</a:t>
            </a:r>
            <a:r>
              <a:rPr lang="en-US" sz="1600" dirty="0"/>
              <a:t> </a:t>
            </a:r>
            <a:r>
              <a:rPr lang="en-US" sz="1600" dirty="0" err="1"/>
              <a:t>kennen</a:t>
            </a:r>
            <a:r>
              <a:rPr lang="en-US" sz="1600" dirty="0"/>
              <a:t> hoe </a:t>
            </a:r>
            <a:r>
              <a:rPr lang="en-US" sz="1600" dirty="0" err="1"/>
              <a:t>teamleden</a:t>
            </a:r>
            <a:r>
              <a:rPr lang="en-US" sz="1600" dirty="0"/>
              <a:t> op </a:t>
            </a:r>
            <a:r>
              <a:rPr lang="en-US" sz="1600" dirty="0" err="1"/>
              <a:t>conflicten</a:t>
            </a:r>
            <a:r>
              <a:rPr lang="en-US" sz="1600" dirty="0"/>
              <a:t> </a:t>
            </a:r>
            <a:r>
              <a:rPr lang="en-US" sz="1600" dirty="0" err="1"/>
              <a:t>reageren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hoe </a:t>
            </a:r>
            <a:r>
              <a:rPr lang="en-US" sz="1600" dirty="0" err="1"/>
              <a:t>ze</a:t>
            </a:r>
            <a:r>
              <a:rPr lang="en-US" sz="1600" dirty="0"/>
              <a:t> </a:t>
            </a:r>
            <a:r>
              <a:rPr lang="en-US" sz="1600" dirty="0" err="1"/>
              <a:t>daarmee</a:t>
            </a:r>
            <a:r>
              <a:rPr lang="en-US" sz="1600" dirty="0"/>
              <a:t> </a:t>
            </a:r>
            <a:r>
              <a:rPr lang="en-US" sz="1600" dirty="0" err="1"/>
              <a:t>rekening</a:t>
            </a:r>
            <a:r>
              <a:rPr lang="en-US" sz="1600" dirty="0"/>
              <a:t> </a:t>
            </a:r>
            <a:r>
              <a:rPr lang="en-US" sz="1600" dirty="0" err="1"/>
              <a:t>kunnen</a:t>
            </a:r>
            <a:r>
              <a:rPr lang="en-US" sz="1600" dirty="0"/>
              <a:t> </a:t>
            </a:r>
            <a:r>
              <a:rPr lang="en-US" sz="1600" dirty="0" err="1"/>
              <a:t>houden</a:t>
            </a:r>
            <a:r>
              <a:rPr lang="en-US" sz="1600" dirty="0"/>
              <a:t> </a:t>
            </a:r>
            <a:r>
              <a:rPr lang="en-US" sz="1600" dirty="0" err="1"/>
              <a:t>bij</a:t>
            </a:r>
            <a:r>
              <a:rPr lang="en-US" sz="1600" dirty="0"/>
              <a:t> </a:t>
            </a:r>
            <a:r>
              <a:rPr lang="en-US" sz="1600" dirty="0" err="1"/>
              <a:t>conflicten</a:t>
            </a:r>
            <a:endParaRPr lang="en-US" sz="1600" dirty="0"/>
          </a:p>
        </p:txBody>
      </p:sp>
      <p:sp>
        <p:nvSpPr>
          <p:cNvPr id="22" name="Oval 21"/>
          <p:cNvSpPr/>
          <p:nvPr/>
        </p:nvSpPr>
        <p:spPr>
          <a:xfrm>
            <a:off x="4829055" y="2690681"/>
            <a:ext cx="339845" cy="3140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03A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23" name="Elbow Connector 22"/>
          <p:cNvCxnSpPr>
            <a:endCxn id="22" idx="6"/>
          </p:cNvCxnSpPr>
          <p:nvPr/>
        </p:nvCxnSpPr>
        <p:spPr>
          <a:xfrm rot="10800000" flipV="1">
            <a:off x="5168901" y="2599214"/>
            <a:ext cx="348061" cy="248486"/>
          </a:xfrm>
          <a:prstGeom prst="bentConnector3">
            <a:avLst>
              <a:gd name="adj1" fmla="val 50000"/>
            </a:avLst>
          </a:prstGeom>
          <a:ln>
            <a:solidFill>
              <a:srgbClr val="F03A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758347" y="4482831"/>
            <a:ext cx="339845" cy="3140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03A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3677" y="4605481"/>
            <a:ext cx="314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Devils advocate </a:t>
            </a:r>
            <a:r>
              <a:rPr lang="en-US" sz="1600" dirty="0" err="1">
                <a:solidFill>
                  <a:srgbClr val="FF0000"/>
                </a:solidFill>
              </a:rPr>
              <a:t>aanstellen</a:t>
            </a:r>
            <a:r>
              <a:rPr lang="en-US" sz="1600" dirty="0">
                <a:solidFill>
                  <a:srgbClr val="FF0000"/>
                </a:solidFill>
              </a:rPr>
              <a:t> / conflict mining </a:t>
            </a:r>
            <a:r>
              <a:rPr lang="en-US" sz="1600" dirty="0"/>
              <a:t>– </a:t>
            </a:r>
          </a:p>
          <a:p>
            <a:r>
              <a:rPr lang="en-US" sz="1600" dirty="0" err="1"/>
              <a:t>Iemand</a:t>
            </a:r>
            <a:r>
              <a:rPr lang="en-US" sz="1600" dirty="0"/>
              <a:t> die </a:t>
            </a:r>
            <a:r>
              <a:rPr lang="en-US" sz="1600" dirty="0" err="1"/>
              <a:t>moedwillig</a:t>
            </a:r>
            <a:r>
              <a:rPr lang="en-US" sz="1600" dirty="0"/>
              <a:t> </a:t>
            </a:r>
            <a:r>
              <a:rPr lang="en-US" sz="1600" dirty="0" err="1"/>
              <a:t>potentiële</a:t>
            </a:r>
            <a:r>
              <a:rPr lang="en-US" sz="1600" dirty="0"/>
              <a:t> </a:t>
            </a:r>
            <a:r>
              <a:rPr lang="en-US" sz="1600" dirty="0" err="1"/>
              <a:t>conflicten</a:t>
            </a:r>
            <a:r>
              <a:rPr lang="en-US" sz="1600" dirty="0"/>
              <a:t> op </a:t>
            </a:r>
            <a:r>
              <a:rPr lang="en-US" sz="1600" dirty="0" err="1"/>
              <a:t>tafel</a:t>
            </a:r>
            <a:r>
              <a:rPr lang="en-US" sz="1600" dirty="0"/>
              <a:t> </a:t>
            </a:r>
            <a:r>
              <a:rPr lang="en-US" sz="1600" dirty="0" err="1"/>
              <a:t>legt</a:t>
            </a:r>
            <a:endParaRPr lang="en-US" sz="1600" dirty="0"/>
          </a:p>
        </p:txBody>
      </p:sp>
      <p:cxnSp>
        <p:nvCxnSpPr>
          <p:cNvPr id="29" name="Elbow Connector 28"/>
          <p:cNvCxnSpPr>
            <a:stCxn id="26" idx="2"/>
            <a:endCxn id="28" idx="3"/>
          </p:cNvCxnSpPr>
          <p:nvPr/>
        </p:nvCxnSpPr>
        <p:spPr>
          <a:xfrm rot="10800000" flipV="1">
            <a:off x="3263277" y="4639850"/>
            <a:ext cx="495070" cy="504240"/>
          </a:xfrm>
          <a:prstGeom prst="bentConnector3">
            <a:avLst>
              <a:gd name="adj1" fmla="val 50000"/>
            </a:avLst>
          </a:prstGeom>
          <a:ln>
            <a:solidFill>
              <a:srgbClr val="F03A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568334" y="5682673"/>
            <a:ext cx="5822604" cy="1034472"/>
            <a:chOff x="727825" y="3103418"/>
            <a:chExt cx="5822604" cy="1034472"/>
          </a:xfrm>
          <a:scene3d>
            <a:camera prst="orthographicFront"/>
            <a:lightRig rig="flat" dir="t"/>
          </a:scene3d>
        </p:grpSpPr>
        <p:sp>
          <p:nvSpPr>
            <p:cNvPr id="17" name="Trapezoid 16"/>
            <p:cNvSpPr/>
            <p:nvPr/>
          </p:nvSpPr>
          <p:spPr>
            <a:xfrm>
              <a:off x="727825" y="3103418"/>
              <a:ext cx="5822604" cy="1034472"/>
            </a:xfrm>
            <a:prstGeom prst="trapezoid">
              <a:avLst>
                <a:gd name="adj" fmla="val 70357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2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rapezoid 4"/>
            <p:cNvSpPr/>
            <p:nvPr/>
          </p:nvSpPr>
          <p:spPr>
            <a:xfrm>
              <a:off x="1746781" y="3103418"/>
              <a:ext cx="3784692" cy="10344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kern="1200" dirty="0"/>
                <a:t>Vrees voor conflict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17263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Disfunctie 3</a:t>
            </a:r>
          </a:p>
        </p:txBody>
      </p:sp>
      <p:sp>
        <p:nvSpPr>
          <p:cNvPr id="3" name="Folded Corner 2"/>
          <p:cNvSpPr/>
          <p:nvPr/>
        </p:nvSpPr>
        <p:spPr>
          <a:xfrm>
            <a:off x="1690253" y="1431349"/>
            <a:ext cx="5846621" cy="4151889"/>
          </a:xfrm>
          <a:prstGeom prst="foldedCorner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 eaLnBrk="0" hangingPunct="0">
              <a:spcBef>
                <a:spcPct val="30000"/>
              </a:spcBef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Teams die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gebrek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aan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engagement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vertronen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228600" indent="-228600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dirty="0" err="1">
                <a:ea typeface="ＭＳ Ｐゴシック" charset="0"/>
                <a:cs typeface="ＭＳ Ｐゴシック" charset="0"/>
              </a:rPr>
              <a:t>Creëren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ambiguïteit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binnen</a:t>
            </a:r>
            <a:r>
              <a:rPr lang="en-US" dirty="0">
                <a:ea typeface="ＭＳ Ｐゴシック" charset="0"/>
                <a:cs typeface="ＭＳ Ｐゴシック" charset="0"/>
              </a:rPr>
              <a:t> het team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aangaande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richting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en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prioriteiten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228600" indent="-228600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Zien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opportuniteiten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aan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zich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voorbij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gaan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owv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excessieve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analyse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en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onnodig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uitstel</a:t>
            </a:r>
            <a:endParaRPr lang="en-US" dirty="0">
              <a:solidFill>
                <a:srgbClr val="CC3300"/>
              </a:solidFill>
              <a:ea typeface="ＭＳ Ｐゴシック" charset="0"/>
              <a:cs typeface="ＭＳ Ｐゴシック" charset="0"/>
            </a:endParaRPr>
          </a:p>
          <a:p>
            <a:pPr marL="228600" indent="-228600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dirty="0" err="1">
                <a:ea typeface="ＭＳ Ｐゴシック" charset="0"/>
                <a:cs typeface="ＭＳ Ｐゴシック" charset="0"/>
              </a:rPr>
              <a:t>Kweken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een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gebrek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aan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vertrouwen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en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vrees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voor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fouten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228600" indent="-228600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Herstarten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dezelfde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discussies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steeds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weer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en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stellen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beslissingen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steeds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weer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in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vraag</a:t>
            </a:r>
            <a:endParaRPr lang="en-US" dirty="0">
              <a:solidFill>
                <a:srgbClr val="CC3300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79418" y="5710382"/>
            <a:ext cx="5301674" cy="1034472"/>
            <a:chOff x="1455651" y="2068945"/>
            <a:chExt cx="4366953" cy="1034472"/>
          </a:xfrm>
          <a:scene3d>
            <a:camera prst="orthographicFront"/>
            <a:lightRig rig="flat" dir="t"/>
          </a:scene3d>
        </p:grpSpPr>
        <p:sp>
          <p:nvSpPr>
            <p:cNvPr id="12" name="Trapezoid 11"/>
            <p:cNvSpPr/>
            <p:nvPr/>
          </p:nvSpPr>
          <p:spPr>
            <a:xfrm>
              <a:off x="1455651" y="2068945"/>
              <a:ext cx="4366953" cy="1034472"/>
            </a:xfrm>
            <a:prstGeom prst="trapezoid">
              <a:avLst>
                <a:gd name="adj" fmla="val 70357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rapezoid 4"/>
            <p:cNvSpPr/>
            <p:nvPr/>
          </p:nvSpPr>
          <p:spPr>
            <a:xfrm>
              <a:off x="2219867" y="2068945"/>
              <a:ext cx="2838519" cy="10344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kern="1200" dirty="0"/>
                <a:t>Gebrek aan engagement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8354715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Disfunctie 3 - tools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53" y="1727281"/>
            <a:ext cx="5105400" cy="341680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676747" y="1937496"/>
            <a:ext cx="339845" cy="3140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03A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619" y="1691275"/>
            <a:ext cx="314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Commitment clarification </a:t>
            </a:r>
            <a:r>
              <a:rPr lang="en-US" sz="1600" dirty="0"/>
              <a:t>: de </a:t>
            </a:r>
            <a:r>
              <a:rPr lang="en-US" sz="1600" dirty="0" err="1"/>
              <a:t>tijd</a:t>
            </a:r>
            <a:r>
              <a:rPr lang="en-US" sz="1600" dirty="0"/>
              <a:t> </a:t>
            </a:r>
            <a:r>
              <a:rPr lang="en-US" sz="1600" dirty="0" err="1"/>
              <a:t>nemen</a:t>
            </a:r>
            <a:r>
              <a:rPr lang="en-US" sz="1600" dirty="0"/>
              <a:t> in </a:t>
            </a:r>
            <a:r>
              <a:rPr lang="en-US" sz="1600" dirty="0" err="1"/>
              <a:t>overleg</a:t>
            </a:r>
            <a:r>
              <a:rPr lang="en-US" sz="1600" dirty="0"/>
              <a:t> om </a:t>
            </a:r>
            <a:r>
              <a:rPr lang="en-US" sz="1600" dirty="0" err="1"/>
              <a:t>acties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beslissingen</a:t>
            </a:r>
            <a:r>
              <a:rPr lang="en-US" sz="1600" dirty="0"/>
              <a:t> </a:t>
            </a:r>
            <a:r>
              <a:rPr lang="en-US" sz="1600" dirty="0" err="1"/>
              <a:t>duidelijk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stellen</a:t>
            </a:r>
            <a:r>
              <a:rPr lang="en-US" sz="1600" dirty="0"/>
              <a:t> (</a:t>
            </a:r>
            <a:r>
              <a:rPr lang="en-US" sz="1600" dirty="0" err="1"/>
              <a:t>cfr</a:t>
            </a:r>
            <a:r>
              <a:rPr lang="en-US" sz="1600" dirty="0"/>
              <a:t> </a:t>
            </a:r>
            <a:r>
              <a:rPr lang="en-US" sz="1600" dirty="0" err="1"/>
              <a:t>teambord</a:t>
            </a:r>
            <a:r>
              <a:rPr lang="en-US" sz="1600" dirty="0"/>
              <a:t>)</a:t>
            </a:r>
          </a:p>
        </p:txBody>
      </p:sp>
      <p:cxnSp>
        <p:nvCxnSpPr>
          <p:cNvPr id="14" name="Elbow Connector 13"/>
          <p:cNvCxnSpPr>
            <a:stCxn id="4" idx="2"/>
            <a:endCxn id="5" idx="0"/>
          </p:cNvCxnSpPr>
          <p:nvPr/>
        </p:nvCxnSpPr>
        <p:spPr>
          <a:xfrm rot="10800000">
            <a:off x="1826419" y="1691275"/>
            <a:ext cx="1850328" cy="403240"/>
          </a:xfrm>
          <a:prstGeom prst="bentConnector4">
            <a:avLst>
              <a:gd name="adj1" fmla="val 7445"/>
              <a:gd name="adj2" fmla="val 156691"/>
            </a:avLst>
          </a:prstGeom>
          <a:ln>
            <a:solidFill>
              <a:srgbClr val="F03A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516959" y="1937496"/>
            <a:ext cx="3530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1600" dirty="0" err="1">
                <a:solidFill>
                  <a:srgbClr val="FF0000"/>
                </a:solidFill>
              </a:rPr>
              <a:t>Rollen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en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verantwoordelijkheden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vastleggen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: </a:t>
            </a:r>
            <a:r>
              <a:rPr lang="en-US" sz="1600" dirty="0" err="1"/>
              <a:t>teamrollen</a:t>
            </a:r>
            <a:r>
              <a:rPr lang="en-US" sz="1600" dirty="0"/>
              <a:t> </a:t>
            </a:r>
            <a:r>
              <a:rPr lang="en-US" sz="1600" dirty="0" err="1"/>
              <a:t>vastleggen</a:t>
            </a:r>
            <a:r>
              <a:rPr lang="en-US" sz="1600" dirty="0"/>
              <a:t> </a:t>
            </a:r>
            <a:r>
              <a:rPr lang="en-US" sz="1600" dirty="0" err="1"/>
              <a:t>aan</a:t>
            </a:r>
            <a:r>
              <a:rPr lang="en-US" sz="1600" dirty="0"/>
              <a:t> de hand van de </a:t>
            </a:r>
            <a:r>
              <a:rPr lang="en-US" sz="1600" dirty="0" err="1"/>
              <a:t>fleximatrix</a:t>
            </a:r>
            <a:endParaRPr lang="en-US" sz="1600" dirty="0"/>
          </a:p>
        </p:txBody>
      </p:sp>
      <p:sp>
        <p:nvSpPr>
          <p:cNvPr id="22" name="Oval 21"/>
          <p:cNvSpPr/>
          <p:nvPr/>
        </p:nvSpPr>
        <p:spPr>
          <a:xfrm>
            <a:off x="4829055" y="2690681"/>
            <a:ext cx="339845" cy="3140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03A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23" name="Elbow Connector 22"/>
          <p:cNvCxnSpPr>
            <a:endCxn id="22" idx="6"/>
          </p:cNvCxnSpPr>
          <p:nvPr/>
        </p:nvCxnSpPr>
        <p:spPr>
          <a:xfrm rot="10800000" flipV="1">
            <a:off x="5168901" y="2599214"/>
            <a:ext cx="348061" cy="248486"/>
          </a:xfrm>
          <a:prstGeom prst="bentConnector3">
            <a:avLst>
              <a:gd name="adj1" fmla="val 50000"/>
            </a:avLst>
          </a:prstGeom>
          <a:ln>
            <a:solidFill>
              <a:srgbClr val="F03A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579418" y="5710382"/>
            <a:ext cx="5301674" cy="1034472"/>
            <a:chOff x="1455651" y="2068945"/>
            <a:chExt cx="4366953" cy="1034472"/>
          </a:xfrm>
          <a:scene3d>
            <a:camera prst="orthographicFront"/>
            <a:lightRig rig="flat" dir="t"/>
          </a:scene3d>
        </p:grpSpPr>
        <p:sp>
          <p:nvSpPr>
            <p:cNvPr id="30" name="Trapezoid 29"/>
            <p:cNvSpPr/>
            <p:nvPr/>
          </p:nvSpPr>
          <p:spPr>
            <a:xfrm>
              <a:off x="1455651" y="2068945"/>
              <a:ext cx="4366953" cy="1034472"/>
            </a:xfrm>
            <a:prstGeom prst="trapezoid">
              <a:avLst>
                <a:gd name="adj" fmla="val 70357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Trapezoid 4"/>
            <p:cNvSpPr/>
            <p:nvPr/>
          </p:nvSpPr>
          <p:spPr>
            <a:xfrm>
              <a:off x="2219867" y="2068945"/>
              <a:ext cx="2838519" cy="10344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kern="1200" dirty="0"/>
                <a:t>Gebrek aan engagement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0417" y="3643535"/>
            <a:ext cx="3754621" cy="233333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51619" y="2840642"/>
            <a:ext cx="3530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1600" dirty="0" err="1">
                <a:solidFill>
                  <a:srgbClr val="FF0000"/>
                </a:solidFill>
              </a:rPr>
              <a:t>Bouw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een</a:t>
            </a:r>
            <a:r>
              <a:rPr lang="en-US" sz="1600" dirty="0">
                <a:solidFill>
                  <a:srgbClr val="FF0000"/>
                </a:solidFill>
              </a:rPr>
              <a:t> team charter </a:t>
            </a:r>
            <a:r>
              <a:rPr lang="en-US" sz="1600" dirty="0"/>
              <a:t>: </a:t>
            </a:r>
            <a:r>
              <a:rPr lang="en-US" sz="1600" dirty="0" err="1"/>
              <a:t>een</a:t>
            </a:r>
            <a:r>
              <a:rPr lang="en-US" sz="1600" dirty="0"/>
              <a:t> </a:t>
            </a:r>
            <a:r>
              <a:rPr lang="en-US" sz="1600" dirty="0" err="1"/>
              <a:t>levend</a:t>
            </a:r>
            <a:r>
              <a:rPr lang="en-US" sz="1600" dirty="0"/>
              <a:t> document </a:t>
            </a:r>
            <a:r>
              <a:rPr lang="en-US" sz="1600" dirty="0" err="1"/>
              <a:t>dat</a:t>
            </a:r>
            <a:r>
              <a:rPr lang="en-US" sz="1600" dirty="0"/>
              <a:t> </a:t>
            </a:r>
            <a:r>
              <a:rPr lang="en-US" sz="1600" dirty="0" err="1"/>
              <a:t>wordt</a:t>
            </a:r>
            <a:r>
              <a:rPr lang="en-US" sz="1600" dirty="0"/>
              <a:t> </a:t>
            </a:r>
            <a:r>
              <a:rPr lang="en-US" sz="1600" dirty="0" err="1"/>
              <a:t>onderschreven</a:t>
            </a:r>
            <a:r>
              <a:rPr lang="en-US" sz="1600" dirty="0"/>
              <a:t> door </a:t>
            </a:r>
            <a:r>
              <a:rPr lang="en-US" sz="1600" dirty="0" err="1"/>
              <a:t>alle</a:t>
            </a:r>
            <a:r>
              <a:rPr lang="en-US" sz="1600" dirty="0"/>
              <a:t> </a:t>
            </a:r>
            <a:r>
              <a:rPr lang="en-US" sz="1600" dirty="0" err="1"/>
              <a:t>teamleden</a:t>
            </a:r>
            <a:endParaRPr lang="en-US" sz="1600" dirty="0"/>
          </a:p>
        </p:txBody>
      </p:sp>
      <p:sp>
        <p:nvSpPr>
          <p:cNvPr id="35" name="Oval 34"/>
          <p:cNvSpPr/>
          <p:nvPr/>
        </p:nvSpPr>
        <p:spPr>
          <a:xfrm>
            <a:off x="4089016" y="3781109"/>
            <a:ext cx="339845" cy="3140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03A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36" name="Elbow Connector 35"/>
          <p:cNvCxnSpPr>
            <a:stCxn id="35" idx="2"/>
            <a:endCxn id="34" idx="0"/>
          </p:cNvCxnSpPr>
          <p:nvPr/>
        </p:nvCxnSpPr>
        <p:spPr>
          <a:xfrm rot="10800000">
            <a:off x="2016920" y="2840642"/>
            <a:ext cx="2072096" cy="1097486"/>
          </a:xfrm>
          <a:prstGeom prst="bentConnector4">
            <a:avLst>
              <a:gd name="adj1" fmla="val 7403"/>
              <a:gd name="adj2" fmla="val 120829"/>
            </a:avLst>
          </a:prstGeom>
          <a:ln>
            <a:solidFill>
              <a:srgbClr val="F03A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6763408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Disfunctie 4</a:t>
            </a:r>
          </a:p>
        </p:txBody>
      </p:sp>
      <p:sp>
        <p:nvSpPr>
          <p:cNvPr id="3" name="Folded Corner 2"/>
          <p:cNvSpPr/>
          <p:nvPr/>
        </p:nvSpPr>
        <p:spPr>
          <a:xfrm>
            <a:off x="1690253" y="1431349"/>
            <a:ext cx="5846621" cy="4151889"/>
          </a:xfrm>
          <a:prstGeom prst="foldedCorner">
            <a:avLst/>
          </a:prstGeom>
          <a:ln>
            <a:solidFill>
              <a:srgbClr val="DA845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 eaLnBrk="0" hangingPunct="0">
              <a:spcBef>
                <a:spcPct val="30000"/>
              </a:spcBef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Teams die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aansprakelijkheid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vermijden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228600" indent="-228600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dirty="0" err="1">
                <a:ea typeface="ＭＳ Ｐゴシック" charset="0"/>
                <a:cs typeface="ＭＳ Ｐゴシック" charset="0"/>
              </a:rPr>
              <a:t>Creëren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ergenis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tussen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teamleden</a:t>
            </a:r>
            <a:r>
              <a:rPr lang="en-US" dirty="0">
                <a:ea typeface="ＭＳ Ｐゴシック" charset="0"/>
                <a:cs typeface="ＭＳ Ｐゴシック" charset="0"/>
              </a:rPr>
              <a:t> die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verschillende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prestatie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standaarden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hanteren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228600" indent="-228600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Moedigen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middelmatigheid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aan</a:t>
            </a:r>
            <a:endParaRPr lang="en-US" dirty="0">
              <a:solidFill>
                <a:srgbClr val="CC3300"/>
              </a:solidFill>
              <a:ea typeface="ＭＳ Ｐゴシック" charset="0"/>
              <a:cs typeface="ＭＳ Ｐゴシック" charset="0"/>
            </a:endParaRPr>
          </a:p>
          <a:p>
            <a:pPr marL="228600" indent="-228600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dirty="0" err="1">
                <a:ea typeface="ＭＳ Ｐゴシック" charset="0"/>
                <a:cs typeface="ＭＳ Ｐゴシック" charset="0"/>
              </a:rPr>
              <a:t>Missen</a:t>
            </a:r>
            <a:r>
              <a:rPr lang="en-US" dirty="0">
                <a:ea typeface="ＭＳ Ｐゴシック" charset="0"/>
                <a:cs typeface="ＭＳ Ｐゴシック" charset="0"/>
              </a:rPr>
              <a:t> deadlines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en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belangrijke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opleveringen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228600" indent="-228600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Plaatsen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een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onredelijke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druk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op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teamleiders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als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de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enige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bron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van discipline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18327" y="5728855"/>
            <a:ext cx="4285673" cy="1034472"/>
            <a:chOff x="2183476" y="1034472"/>
            <a:chExt cx="2911302" cy="1034472"/>
          </a:xfrm>
          <a:scene3d>
            <a:camera prst="orthographicFront"/>
            <a:lightRig rig="flat" dir="t"/>
          </a:scene3d>
        </p:grpSpPr>
        <p:sp>
          <p:nvSpPr>
            <p:cNvPr id="9" name="Trapezoid 8"/>
            <p:cNvSpPr/>
            <p:nvPr/>
          </p:nvSpPr>
          <p:spPr>
            <a:xfrm>
              <a:off x="2183476" y="1034472"/>
              <a:ext cx="2911302" cy="1034472"/>
            </a:xfrm>
            <a:prstGeom prst="trapezoid">
              <a:avLst>
                <a:gd name="adj" fmla="val 70357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2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rapezoid 4"/>
            <p:cNvSpPr/>
            <p:nvPr/>
          </p:nvSpPr>
          <p:spPr>
            <a:xfrm>
              <a:off x="2692954" y="1034472"/>
              <a:ext cx="1892346" cy="10344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kern="1200" dirty="0"/>
                <a:t>Vermijden van aansprakelijkheid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077944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Disfunctie 4 - tools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1727281"/>
            <a:ext cx="5105400" cy="341680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1142" y="1965939"/>
            <a:ext cx="35306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1600" dirty="0">
                <a:solidFill>
                  <a:srgbClr val="FF0000"/>
                </a:solidFill>
              </a:rPr>
              <a:t>Team member feedback </a:t>
            </a:r>
            <a:r>
              <a:rPr lang="en-US" sz="1600" dirty="0"/>
              <a:t>: het </a:t>
            </a:r>
            <a:r>
              <a:rPr lang="en-US" sz="1600" dirty="0" err="1"/>
              <a:t>geven</a:t>
            </a:r>
            <a:r>
              <a:rPr lang="en-US" sz="1600" dirty="0"/>
              <a:t> van </a:t>
            </a:r>
            <a:r>
              <a:rPr lang="en-US" sz="1600" dirty="0" err="1"/>
              <a:t>gerichte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constructieve</a:t>
            </a:r>
            <a:r>
              <a:rPr lang="en-US" sz="1600" dirty="0"/>
              <a:t> feedback </a:t>
            </a:r>
            <a:r>
              <a:rPr lang="en-US" sz="1600" dirty="0" err="1"/>
              <a:t>helpt</a:t>
            </a:r>
            <a:r>
              <a:rPr lang="en-US" sz="1600" dirty="0"/>
              <a:t> om </a:t>
            </a:r>
            <a:r>
              <a:rPr lang="en-US" sz="1600" dirty="0" err="1"/>
              <a:t>elkaar</a:t>
            </a:r>
            <a:r>
              <a:rPr lang="en-US" sz="1600" dirty="0"/>
              <a:t> op het </a:t>
            </a:r>
            <a:r>
              <a:rPr lang="en-US" sz="1600" dirty="0" err="1"/>
              <a:t>nemen</a:t>
            </a:r>
            <a:r>
              <a:rPr lang="en-US" sz="1600" dirty="0"/>
              <a:t> van </a:t>
            </a:r>
            <a:r>
              <a:rPr lang="en-US" sz="1600" dirty="0" err="1"/>
              <a:t>verantwoordelijkheden</a:t>
            </a:r>
            <a:r>
              <a:rPr lang="en-US" sz="1600" dirty="0"/>
              <a:t> </a:t>
            </a:r>
            <a:r>
              <a:rPr lang="en-US" sz="1600" dirty="0" err="1"/>
              <a:t>aan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spreken</a:t>
            </a:r>
            <a:endParaRPr lang="en-US" sz="1600" dirty="0"/>
          </a:p>
        </p:txBody>
      </p:sp>
      <p:sp>
        <p:nvSpPr>
          <p:cNvPr id="22" name="Oval 21"/>
          <p:cNvSpPr/>
          <p:nvPr/>
        </p:nvSpPr>
        <p:spPr>
          <a:xfrm>
            <a:off x="4291240" y="1817170"/>
            <a:ext cx="339845" cy="3140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03A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23" name="Elbow Connector 22"/>
          <p:cNvCxnSpPr>
            <a:stCxn id="18" idx="0"/>
            <a:endCxn id="22" idx="0"/>
          </p:cNvCxnSpPr>
          <p:nvPr/>
        </p:nvCxnSpPr>
        <p:spPr>
          <a:xfrm rot="5400000" flipH="1" flipV="1">
            <a:off x="3114419" y="619195"/>
            <a:ext cx="148769" cy="2544720"/>
          </a:xfrm>
          <a:prstGeom prst="bentConnector3">
            <a:avLst>
              <a:gd name="adj1" fmla="val 266078"/>
            </a:avLst>
          </a:prstGeom>
          <a:ln>
            <a:solidFill>
              <a:srgbClr val="F03A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318327" y="5728855"/>
            <a:ext cx="4285673" cy="1034472"/>
            <a:chOff x="2183476" y="1034472"/>
            <a:chExt cx="2911302" cy="1034472"/>
          </a:xfrm>
          <a:scene3d>
            <a:camera prst="orthographicFront"/>
            <a:lightRig rig="flat" dir="t"/>
          </a:scene3d>
        </p:grpSpPr>
        <p:sp>
          <p:nvSpPr>
            <p:cNvPr id="19" name="Trapezoid 18"/>
            <p:cNvSpPr/>
            <p:nvPr/>
          </p:nvSpPr>
          <p:spPr>
            <a:xfrm>
              <a:off x="2183476" y="1034472"/>
              <a:ext cx="2911302" cy="1034472"/>
            </a:xfrm>
            <a:prstGeom prst="trapezoid">
              <a:avLst>
                <a:gd name="adj" fmla="val 70357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2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rapezoid 4"/>
            <p:cNvSpPr/>
            <p:nvPr/>
          </p:nvSpPr>
          <p:spPr>
            <a:xfrm>
              <a:off x="2692954" y="1034472"/>
              <a:ext cx="1892346" cy="10344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kern="1200" dirty="0"/>
                <a:t>Vermijden van aansprakelijkheid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549901" y="2275357"/>
            <a:ext cx="35306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1600" dirty="0">
                <a:solidFill>
                  <a:srgbClr val="FF0000"/>
                </a:solidFill>
              </a:rPr>
              <a:t>Lighting Round at meeting</a:t>
            </a:r>
            <a:r>
              <a:rPr lang="en-US" sz="1600" dirty="0"/>
              <a:t>: </a:t>
            </a:r>
            <a:r>
              <a:rPr lang="en-US" sz="1600" dirty="0" err="1"/>
              <a:t>elkaar</a:t>
            </a:r>
            <a:r>
              <a:rPr lang="en-US" sz="1600" dirty="0"/>
              <a:t> op de </a:t>
            </a:r>
            <a:r>
              <a:rPr lang="en-US" sz="1600" dirty="0" err="1"/>
              <a:t>hoogte</a:t>
            </a:r>
            <a:r>
              <a:rPr lang="en-US" sz="1600" dirty="0"/>
              <a:t> </a:t>
            </a:r>
            <a:r>
              <a:rPr lang="en-US" sz="1600" dirty="0" err="1"/>
              <a:t>stellen</a:t>
            </a:r>
            <a:r>
              <a:rPr lang="en-US" sz="1600" dirty="0"/>
              <a:t> van taken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voortgang</a:t>
            </a:r>
            <a:r>
              <a:rPr lang="en-US" sz="1600" dirty="0"/>
              <a:t>, </a:t>
            </a:r>
            <a:r>
              <a:rPr lang="en-US" sz="1600" dirty="0" err="1"/>
              <a:t>helpt</a:t>
            </a:r>
            <a:r>
              <a:rPr lang="en-US" sz="1600" dirty="0"/>
              <a:t> om </a:t>
            </a:r>
            <a:r>
              <a:rPr lang="en-US" sz="1600" dirty="0" err="1"/>
              <a:t>voeling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houden</a:t>
            </a:r>
            <a:r>
              <a:rPr lang="en-US" sz="1600" dirty="0"/>
              <a:t> met </a:t>
            </a:r>
            <a:r>
              <a:rPr lang="en-US" sz="1600" dirty="0" err="1"/>
              <a:t>tijd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inspanningen</a:t>
            </a:r>
            <a:r>
              <a:rPr lang="en-US" sz="1600" dirty="0"/>
              <a:t> (</a:t>
            </a:r>
            <a:r>
              <a:rPr lang="en-US" sz="1600" dirty="0" err="1"/>
              <a:t>cfr</a:t>
            </a:r>
            <a:r>
              <a:rPr lang="en-US" sz="1600" dirty="0"/>
              <a:t> </a:t>
            </a:r>
            <a:r>
              <a:rPr lang="en-US" sz="1600" dirty="0" err="1"/>
              <a:t>teambord</a:t>
            </a:r>
            <a:r>
              <a:rPr lang="en-US" sz="1600" dirty="0"/>
              <a:t>)</a:t>
            </a:r>
          </a:p>
        </p:txBody>
      </p:sp>
      <p:sp>
        <p:nvSpPr>
          <p:cNvPr id="34" name="Oval 33"/>
          <p:cNvSpPr/>
          <p:nvPr/>
        </p:nvSpPr>
        <p:spPr>
          <a:xfrm>
            <a:off x="4808476" y="2791382"/>
            <a:ext cx="339845" cy="3140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03A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36" name="Elbow Connector 35"/>
          <p:cNvCxnSpPr>
            <a:stCxn id="34" idx="6"/>
          </p:cNvCxnSpPr>
          <p:nvPr/>
        </p:nvCxnSpPr>
        <p:spPr>
          <a:xfrm flipV="1">
            <a:off x="5148321" y="2791382"/>
            <a:ext cx="439576" cy="157019"/>
          </a:xfrm>
          <a:prstGeom prst="bentConnector3">
            <a:avLst>
              <a:gd name="adj1" fmla="val 50000"/>
            </a:avLst>
          </a:prstGeom>
          <a:ln>
            <a:solidFill>
              <a:srgbClr val="F03A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233341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5" name="Rectangle 4"/>
          <p:cNvSpPr/>
          <p:nvPr/>
        </p:nvSpPr>
        <p:spPr>
          <a:xfrm>
            <a:off x="0" y="3156397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nl-BE" sz="5400" dirty="0">
                <a:solidFill>
                  <a:prstClr val="black"/>
                </a:solidFill>
                <a:latin typeface="Bradley Hand ITC" panose="03070402050302030203" pitchFamily="66" charset="0"/>
              </a:rPr>
              <a:t>Het team charter </a:t>
            </a:r>
          </a:p>
          <a:p>
            <a:pPr algn="ctr" defTabSz="914400"/>
            <a:r>
              <a:rPr lang="nl-BE" sz="5400" dirty="0">
                <a:solidFill>
                  <a:prstClr val="black"/>
                </a:solidFill>
                <a:latin typeface="Bradley Hand ITC" panose="03070402050302030203" pitchFamily="66" charset="0"/>
              </a:rPr>
              <a:t>dat wij samen onderschrijven</a:t>
            </a:r>
            <a:endParaRPr lang="nl-BE" sz="4800" dirty="0">
              <a:solidFill>
                <a:prstClr val="black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001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Disfunctie 5</a:t>
            </a:r>
          </a:p>
        </p:txBody>
      </p:sp>
      <p:sp>
        <p:nvSpPr>
          <p:cNvPr id="3" name="Folded Corner 2"/>
          <p:cNvSpPr/>
          <p:nvPr/>
        </p:nvSpPr>
        <p:spPr>
          <a:xfrm>
            <a:off x="1690253" y="1431349"/>
            <a:ext cx="5846621" cy="4151889"/>
          </a:xfrm>
          <a:prstGeom prst="foldedCorner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 eaLnBrk="0" hangingPunct="0">
              <a:spcBef>
                <a:spcPct val="30000"/>
              </a:spcBef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Teams die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niet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gericht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zijn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op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resultaten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228600" indent="-228600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dirty="0" err="1">
                <a:ea typeface="ＭＳ Ｐゴシック" charset="0"/>
                <a:cs typeface="ＭＳ Ｐゴシック" charset="0"/>
              </a:rPr>
              <a:t>Presteren</a:t>
            </a:r>
            <a:r>
              <a:rPr lang="en-US" dirty="0">
                <a:ea typeface="ＭＳ Ｐゴシック" charset="0"/>
                <a:cs typeface="ＭＳ Ｐゴシック" charset="0"/>
              </a:rPr>
              <a:t> minder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dan</a:t>
            </a:r>
            <a:r>
              <a:rPr lang="en-US" dirty="0">
                <a:ea typeface="ＭＳ Ｐゴシック" charset="0"/>
                <a:cs typeface="ＭＳ Ｐゴシック" charset="0"/>
              </a:rPr>
              <a:t> de norm</a:t>
            </a:r>
          </a:p>
          <a:p>
            <a:pPr marL="228600" indent="-228600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Verliezen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teamleden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die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gericht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zijn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op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realiseren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marL="228600" indent="-228600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dirty="0" err="1">
                <a:ea typeface="ＭＳ Ｐゴシック" charset="0"/>
                <a:cs typeface="ＭＳ Ｐゴシック" charset="0"/>
              </a:rPr>
              <a:t>Moedigen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teamleden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aan</a:t>
            </a:r>
            <a:r>
              <a:rPr lang="en-US" dirty="0">
                <a:ea typeface="ＭＳ Ｐゴシック" charset="0"/>
                <a:cs typeface="ＭＳ Ｐゴシック" charset="0"/>
              </a:rPr>
              <a:t> 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zich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meer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te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richten</a:t>
            </a:r>
            <a:r>
              <a:rPr lang="en-US" dirty="0">
                <a:ea typeface="ＭＳ Ｐゴシック" charset="0"/>
                <a:cs typeface="ＭＳ Ｐゴシック" charset="0"/>
              </a:rPr>
              <a:t> op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persoonlijke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dan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teamdoelstellingen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228600" indent="-228600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Worden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gemakkelijk</a:t>
            </a:r>
            <a:r>
              <a:rPr lang="en-US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afgeleid</a:t>
            </a:r>
            <a:endParaRPr lang="en-US" dirty="0">
              <a:solidFill>
                <a:srgbClr val="CC3300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95783" y="5710382"/>
            <a:ext cx="1947024" cy="1034472"/>
            <a:chOff x="2911302" y="0"/>
            <a:chExt cx="1455651" cy="1034472"/>
          </a:xfrm>
          <a:scene3d>
            <a:camera prst="orthographicFront"/>
            <a:lightRig rig="flat" dir="t"/>
          </a:scene3d>
        </p:grpSpPr>
        <p:sp>
          <p:nvSpPr>
            <p:cNvPr id="12" name="Trapezoid 11"/>
            <p:cNvSpPr/>
            <p:nvPr/>
          </p:nvSpPr>
          <p:spPr>
            <a:xfrm>
              <a:off x="2911302" y="0"/>
              <a:ext cx="1455651" cy="1034472"/>
            </a:xfrm>
            <a:prstGeom prst="trapezoid">
              <a:avLst>
                <a:gd name="adj" fmla="val 70357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rapezoid 4"/>
            <p:cNvSpPr/>
            <p:nvPr/>
          </p:nvSpPr>
          <p:spPr>
            <a:xfrm>
              <a:off x="2911302" y="0"/>
              <a:ext cx="1455651" cy="10344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Geen focus op resultaten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9119184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Disfunctie 5 - tools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1727281"/>
            <a:ext cx="5105400" cy="341680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623842" y="3011403"/>
            <a:ext cx="339845" cy="3140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03A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673" y="2309091"/>
            <a:ext cx="314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Define ambitions and goals </a:t>
            </a:r>
            <a:r>
              <a:rPr lang="en-US" sz="1600" dirty="0"/>
              <a:t>– </a:t>
            </a:r>
            <a:r>
              <a:rPr lang="en-US" sz="1600" dirty="0" err="1"/>
              <a:t>ambities</a:t>
            </a:r>
            <a:r>
              <a:rPr lang="en-US" sz="1600" dirty="0"/>
              <a:t> </a:t>
            </a:r>
            <a:r>
              <a:rPr lang="en-US" sz="1600" dirty="0" err="1"/>
              <a:t>vertalen</a:t>
            </a:r>
            <a:r>
              <a:rPr lang="en-US" sz="1600" dirty="0"/>
              <a:t> </a:t>
            </a:r>
            <a:r>
              <a:rPr lang="en-US" sz="1600" dirty="0" err="1"/>
              <a:t>naar</a:t>
            </a:r>
            <a:r>
              <a:rPr lang="en-US" sz="1600" dirty="0"/>
              <a:t> concrete </a:t>
            </a:r>
            <a:r>
              <a:rPr lang="en-US" sz="1600" dirty="0" err="1"/>
              <a:t>doelen</a:t>
            </a:r>
            <a:r>
              <a:rPr lang="en-US" sz="1600" dirty="0"/>
              <a:t> die </a:t>
            </a:r>
            <a:r>
              <a:rPr lang="en-US" sz="1600" dirty="0" err="1"/>
              <a:t>ook</a:t>
            </a:r>
            <a:r>
              <a:rPr lang="en-US" sz="1600" dirty="0"/>
              <a:t> </a:t>
            </a:r>
            <a:r>
              <a:rPr lang="en-US" sz="1600" dirty="0" err="1"/>
              <a:t>meetbaar</a:t>
            </a:r>
            <a:r>
              <a:rPr lang="en-US" sz="1600" dirty="0"/>
              <a:t> </a:t>
            </a:r>
            <a:r>
              <a:rPr lang="en-US" sz="1600" dirty="0" err="1"/>
              <a:t>zijn</a:t>
            </a:r>
            <a:r>
              <a:rPr lang="en-US" sz="1600" dirty="0"/>
              <a:t> (</a:t>
            </a:r>
            <a:r>
              <a:rPr lang="en-US" sz="1600" dirty="0" err="1"/>
              <a:t>kwalitatief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/of </a:t>
            </a:r>
            <a:r>
              <a:rPr lang="en-US" sz="1600" dirty="0" err="1"/>
              <a:t>kwantitatief</a:t>
            </a:r>
            <a:r>
              <a:rPr lang="en-US" sz="1600" dirty="0"/>
              <a:t>) (</a:t>
            </a:r>
            <a:r>
              <a:rPr lang="en-US" sz="1600" dirty="0" err="1"/>
              <a:t>cfr</a:t>
            </a:r>
            <a:r>
              <a:rPr lang="en-US" sz="1600" dirty="0"/>
              <a:t> team charter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ambitiebord</a:t>
            </a:r>
            <a:r>
              <a:rPr lang="en-US" sz="1600" dirty="0"/>
              <a:t>)</a:t>
            </a:r>
          </a:p>
        </p:txBody>
      </p:sp>
      <p:cxnSp>
        <p:nvCxnSpPr>
          <p:cNvPr id="14" name="Elbow Connector 13"/>
          <p:cNvCxnSpPr>
            <a:stCxn id="4" idx="2"/>
            <a:endCxn id="5" idx="0"/>
          </p:cNvCxnSpPr>
          <p:nvPr/>
        </p:nvCxnSpPr>
        <p:spPr>
          <a:xfrm rot="10800000">
            <a:off x="1796474" y="2309092"/>
            <a:ext cx="1827369" cy="859331"/>
          </a:xfrm>
          <a:prstGeom prst="bentConnector4">
            <a:avLst>
              <a:gd name="adj1" fmla="val 6911"/>
              <a:gd name="adj2" fmla="val 126602"/>
            </a:avLst>
          </a:prstGeom>
          <a:ln>
            <a:solidFill>
              <a:srgbClr val="F03A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516959" y="1937496"/>
            <a:ext cx="35306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1600" dirty="0">
                <a:solidFill>
                  <a:srgbClr val="FF0000"/>
                </a:solidFill>
              </a:rPr>
              <a:t>Team retrospectives </a:t>
            </a:r>
            <a:r>
              <a:rPr lang="en-US" sz="1600" dirty="0"/>
              <a:t>: </a:t>
            </a:r>
            <a:r>
              <a:rPr lang="en-US" sz="1600" dirty="0" err="1"/>
              <a:t>organiseren</a:t>
            </a:r>
            <a:r>
              <a:rPr lang="en-US" sz="1600" dirty="0"/>
              <a:t> van </a:t>
            </a:r>
            <a:r>
              <a:rPr lang="en-US" sz="1600" dirty="0" err="1"/>
              <a:t>frequente</a:t>
            </a:r>
            <a:r>
              <a:rPr lang="en-US" sz="1600" dirty="0"/>
              <a:t> </a:t>
            </a:r>
            <a:r>
              <a:rPr lang="en-US" sz="1600" dirty="0" err="1"/>
              <a:t>reflectie</a:t>
            </a:r>
            <a:r>
              <a:rPr lang="en-US" sz="1600" dirty="0"/>
              <a:t> over de </a:t>
            </a:r>
            <a:r>
              <a:rPr lang="en-US" sz="1600" dirty="0" err="1"/>
              <a:t>werking</a:t>
            </a:r>
            <a:r>
              <a:rPr lang="en-US" sz="1600" dirty="0"/>
              <a:t> van het team (</a:t>
            </a:r>
            <a:r>
              <a:rPr lang="en-US" sz="1600" dirty="0" err="1"/>
              <a:t>kort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snel</a:t>
            </a:r>
            <a:r>
              <a:rPr lang="en-US" sz="1600" dirty="0"/>
              <a:t> </a:t>
            </a:r>
            <a:r>
              <a:rPr lang="en-US" sz="1600" dirty="0" err="1"/>
              <a:t>enerzijds</a:t>
            </a:r>
            <a:r>
              <a:rPr lang="en-US" sz="1600" dirty="0"/>
              <a:t>, </a:t>
            </a:r>
            <a:r>
              <a:rPr lang="en-US" sz="1600" dirty="0" err="1"/>
              <a:t>een</a:t>
            </a:r>
            <a:r>
              <a:rPr lang="en-US" sz="1600" dirty="0"/>
              <a:t> </a:t>
            </a:r>
            <a:r>
              <a:rPr lang="en-US" sz="1600" dirty="0" err="1"/>
              <a:t>meer</a:t>
            </a:r>
            <a:r>
              <a:rPr lang="en-US" sz="1600" dirty="0"/>
              <a:t> </a:t>
            </a:r>
            <a:r>
              <a:rPr lang="en-US" sz="1600" dirty="0" err="1"/>
              <a:t>volledige</a:t>
            </a:r>
            <a:r>
              <a:rPr lang="en-US" sz="1600" dirty="0"/>
              <a:t> </a:t>
            </a:r>
            <a:r>
              <a:rPr lang="en-US" sz="1600" dirty="0" err="1"/>
              <a:t>intervisie</a:t>
            </a:r>
            <a:r>
              <a:rPr lang="en-US" sz="1600" dirty="0"/>
              <a:t> </a:t>
            </a:r>
            <a:r>
              <a:rPr lang="en-US" sz="1600" dirty="0" err="1"/>
              <a:t>periodiek</a:t>
            </a:r>
            <a:r>
              <a:rPr lang="en-US" sz="1600" dirty="0"/>
              <a:t>)</a:t>
            </a:r>
          </a:p>
        </p:txBody>
      </p:sp>
      <p:sp>
        <p:nvSpPr>
          <p:cNvPr id="22" name="Oval 21"/>
          <p:cNvSpPr/>
          <p:nvPr/>
        </p:nvSpPr>
        <p:spPr>
          <a:xfrm>
            <a:off x="4829055" y="2690681"/>
            <a:ext cx="339845" cy="3140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03A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23" name="Elbow Connector 22"/>
          <p:cNvCxnSpPr>
            <a:endCxn id="22" idx="6"/>
          </p:cNvCxnSpPr>
          <p:nvPr/>
        </p:nvCxnSpPr>
        <p:spPr>
          <a:xfrm rot="10800000" flipV="1">
            <a:off x="5168901" y="2599214"/>
            <a:ext cx="348061" cy="248486"/>
          </a:xfrm>
          <a:prstGeom prst="bentConnector3">
            <a:avLst>
              <a:gd name="adj1" fmla="val 50000"/>
            </a:avLst>
          </a:prstGeom>
          <a:ln>
            <a:solidFill>
              <a:srgbClr val="F03A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048377" y="3846173"/>
            <a:ext cx="339845" cy="3140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03A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FF0000"/>
                </a:solidFill>
              </a:rPr>
              <a:t>+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195783" y="5710382"/>
            <a:ext cx="1947024" cy="1034472"/>
            <a:chOff x="2911302" y="0"/>
            <a:chExt cx="1455651" cy="1034472"/>
          </a:xfrm>
          <a:scene3d>
            <a:camera prst="orthographicFront"/>
            <a:lightRig rig="flat" dir="t"/>
          </a:scene3d>
        </p:grpSpPr>
        <p:sp>
          <p:nvSpPr>
            <p:cNvPr id="24" name="Trapezoid 23"/>
            <p:cNvSpPr/>
            <p:nvPr/>
          </p:nvSpPr>
          <p:spPr>
            <a:xfrm>
              <a:off x="2911302" y="0"/>
              <a:ext cx="1455651" cy="1034472"/>
            </a:xfrm>
            <a:prstGeom prst="trapezoid">
              <a:avLst>
                <a:gd name="adj" fmla="val 70357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Trapezoid 4"/>
            <p:cNvSpPr/>
            <p:nvPr/>
          </p:nvSpPr>
          <p:spPr>
            <a:xfrm>
              <a:off x="2911302" y="0"/>
              <a:ext cx="1455651" cy="10344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Geen focus op resultaten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7002918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Team Charter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5" name="Picture 2" descr="3d small person - mystery shopper in a black coat, sunglasses, hat, and with packages  3d image  Isolated white background  Stock Photo - 1325489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16436" y="1325939"/>
            <a:ext cx="589066" cy="10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3d people - human character, person with different professions. Doctor, policeman, businessman, engineer, fireman. 3d render Stock Photo - 1480206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83307" y="3763354"/>
            <a:ext cx="1780488" cy="13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12123" y="2426043"/>
            <a:ext cx="922857" cy="140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88391" y="4733569"/>
            <a:ext cx="1170320" cy="117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126270" y="5716225"/>
            <a:ext cx="1294562" cy="122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42"/>
          <p:cNvGrpSpPr/>
          <p:nvPr/>
        </p:nvGrpSpPr>
        <p:grpSpPr>
          <a:xfrm>
            <a:off x="4883571" y="1857364"/>
            <a:ext cx="3867894" cy="3867894"/>
            <a:chOff x="214282" y="1904723"/>
            <a:chExt cx="3867894" cy="3867894"/>
          </a:xfrm>
        </p:grpSpPr>
        <p:sp>
          <p:nvSpPr>
            <p:cNvPr id="11" name="Oval 10"/>
            <p:cNvSpPr/>
            <p:nvPr/>
          </p:nvSpPr>
          <p:spPr>
            <a:xfrm>
              <a:off x="214282" y="1904723"/>
              <a:ext cx="3867894" cy="3867894"/>
            </a:xfrm>
            <a:prstGeom prst="ellipse">
              <a:avLst/>
            </a:prstGeom>
            <a:solidFill>
              <a:srgbClr val="FF8900"/>
            </a:solidFill>
            <a:ln>
              <a:solidFill>
                <a:srgbClr val="FF89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43940" y="2334382"/>
              <a:ext cx="3008576" cy="3008576"/>
            </a:xfrm>
            <a:prstGeom prst="ellipse">
              <a:avLst/>
            </a:prstGeom>
            <a:solidFill>
              <a:srgbClr val="FFD49F"/>
            </a:solidFill>
            <a:ln>
              <a:solidFill>
                <a:srgbClr val="FFD49F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1073599" y="2764040"/>
              <a:ext cx="2149259" cy="2149259"/>
            </a:xfrm>
            <a:prstGeom prst="ellipse">
              <a:avLst/>
            </a:prstGeom>
            <a:solidFill>
              <a:srgbClr val="CEE5FA"/>
            </a:solidFill>
            <a:ln>
              <a:solidFill>
                <a:srgbClr val="CEE5FA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503580" y="3194021"/>
              <a:ext cx="1289298" cy="1289298"/>
            </a:xfrm>
            <a:prstGeom prst="ellipse">
              <a:avLst/>
            </a:prstGeom>
            <a:solidFill>
              <a:srgbClr val="73B5F1"/>
            </a:solidFill>
            <a:ln>
              <a:solidFill>
                <a:srgbClr val="73B5F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933238" y="3623680"/>
              <a:ext cx="429980" cy="429980"/>
            </a:xfrm>
            <a:prstGeom prst="ellipse">
              <a:avLst/>
            </a:prstGeom>
            <a:solidFill>
              <a:srgbClr val="0D4E91"/>
            </a:solidFill>
            <a:ln>
              <a:solidFill>
                <a:srgbClr val="0D4E9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6" name="Straight Connector 15"/>
          <p:cNvSpPr/>
          <p:nvPr/>
        </p:nvSpPr>
        <p:spPr>
          <a:xfrm rot="16200000" flipV="1">
            <a:off x="4562100" y="1535893"/>
            <a:ext cx="1928826" cy="2571768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Straight Connector 16"/>
          <p:cNvSpPr/>
          <p:nvPr/>
        </p:nvSpPr>
        <p:spPr>
          <a:xfrm rot="16200000" flipV="1">
            <a:off x="4979061" y="2366208"/>
            <a:ext cx="1108069" cy="2558602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Straight Connector 17"/>
          <p:cNvSpPr/>
          <p:nvPr/>
        </p:nvSpPr>
        <p:spPr>
          <a:xfrm rot="16200000" flipV="1">
            <a:off x="5417529" y="3252231"/>
            <a:ext cx="360843" cy="2428892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Straight Connector 18"/>
          <p:cNvSpPr/>
          <p:nvPr/>
        </p:nvSpPr>
        <p:spPr>
          <a:xfrm rot="16200000" flipH="1" flipV="1">
            <a:off x="5596836" y="3950713"/>
            <a:ext cx="73667" cy="2357454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Straight Connector 19"/>
          <p:cNvSpPr/>
          <p:nvPr/>
        </p:nvSpPr>
        <p:spPr>
          <a:xfrm rot="16200000" flipH="1" flipV="1">
            <a:off x="5075433" y="4594460"/>
            <a:ext cx="830722" cy="2643206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/>
          <p:cNvSpPr/>
          <p:nvPr/>
        </p:nvSpPr>
        <p:spPr>
          <a:xfrm>
            <a:off x="914413" y="1508048"/>
            <a:ext cx="19784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Opdracht - Missie</a:t>
            </a:r>
            <a:endParaRPr lang="nl-BE" b="1" kern="1200" dirty="0">
              <a:solidFill>
                <a:srgbClr val="0D4E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19605" y="4040990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kern="1200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Rollen en</a:t>
            </a:r>
          </a:p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Verantwoordelijkheden</a:t>
            </a:r>
            <a:endParaRPr lang="nl-BE" b="1" kern="1200" dirty="0">
              <a:solidFill>
                <a:srgbClr val="0D4E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219605" y="2798739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kern="1200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Prioriteiten -  </a:t>
            </a:r>
          </a:p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kern="1200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Ambities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219605" y="4989275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kern="1200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Afspraken en</a:t>
            </a:r>
          </a:p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Regels</a:t>
            </a:r>
            <a:endParaRPr lang="nl-BE" b="1" kern="1200" dirty="0">
              <a:solidFill>
                <a:srgbClr val="0D4E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219605" y="5990018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kern="1200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Persoonlijke</a:t>
            </a:r>
            <a:b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</a:br>
            <a:r>
              <a:rPr lang="nl-BE" b="1" kern="1200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Relaties</a:t>
            </a:r>
          </a:p>
        </p:txBody>
      </p:sp>
    </p:spTree>
    <p:extLst>
      <p:ext uri="{BB962C8B-B14F-4D97-AF65-F5344CB8AC3E}">
        <p14:creationId xmlns:p14="http://schemas.microsoft.com/office/powerpoint/2010/main" val="308250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5" name="Rectangle 4"/>
          <p:cNvSpPr/>
          <p:nvPr/>
        </p:nvSpPr>
        <p:spPr>
          <a:xfrm>
            <a:off x="0" y="3156397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nl-BE" sz="5400" dirty="0">
                <a:solidFill>
                  <a:prstClr val="black"/>
                </a:solidFill>
                <a:latin typeface="Bradley Hand ITC" panose="03070402050302030203" pitchFamily="66" charset="0"/>
              </a:rPr>
              <a:t>Wat zorgt ervoor dat een team NIET goed werkt ?</a:t>
            </a:r>
            <a:endParaRPr lang="nl-BE" sz="4800" dirty="0">
              <a:solidFill>
                <a:prstClr val="black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76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 Box 18"/>
          <p:cNvSpPr txBox="1">
            <a:spLocks noChangeArrowheads="1"/>
          </p:cNvSpPr>
          <p:nvPr/>
        </p:nvSpPr>
        <p:spPr bwMode="auto">
          <a:xfrm>
            <a:off x="136772" y="1121485"/>
            <a:ext cx="4213225" cy="5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ko-KR" sz="1477" i="1" dirty="0" err="1">
                <a:latin typeface="Times New Roman" pitchFamily="18" charset="0"/>
                <a:ea typeface="굴림" pitchFamily="-111" charset="-127"/>
              </a:rPr>
              <a:t>Bron</a:t>
            </a:r>
            <a:r>
              <a:rPr lang="en-US" altLang="ko-KR" sz="1477" i="1" dirty="0">
                <a:latin typeface="Times New Roman" pitchFamily="18" charset="0"/>
                <a:ea typeface="굴림" pitchFamily="-111" charset="-127"/>
              </a:rPr>
              <a:t>: </a:t>
            </a:r>
            <a:r>
              <a:rPr lang="en-US" altLang="ko-KR" sz="1477" i="1" dirty="0" err="1">
                <a:latin typeface="Times New Roman" pitchFamily="18" charset="0"/>
                <a:ea typeface="굴림" pitchFamily="-111" charset="-127"/>
              </a:rPr>
              <a:t>Lencioni</a:t>
            </a:r>
            <a:r>
              <a:rPr lang="en-US" altLang="ko-KR" sz="1477" i="1" dirty="0">
                <a:latin typeface="Times New Roman" pitchFamily="18" charset="0"/>
                <a:ea typeface="굴림" pitchFamily="-111" charset="-127"/>
              </a:rPr>
              <a:t> (2002). The Five Dysfunctions of a Team.  San Francisco: </a:t>
            </a:r>
            <a:r>
              <a:rPr lang="en-US" altLang="ko-KR" sz="1477" i="1" dirty="0" err="1">
                <a:latin typeface="Times New Roman" pitchFamily="18" charset="0"/>
                <a:ea typeface="굴림" pitchFamily="-111" charset="-127"/>
              </a:rPr>
              <a:t>Jossey</a:t>
            </a:r>
            <a:r>
              <a:rPr lang="en-US" altLang="ko-KR" sz="1477" i="1" dirty="0">
                <a:latin typeface="Times New Roman" pitchFamily="18" charset="0"/>
                <a:ea typeface="굴림" pitchFamily="-111" charset="-127"/>
              </a:rPr>
              <a:t>-Bass.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5 disfuncties ve team</a:t>
            </a: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997527" y="1551709"/>
          <a:ext cx="7278255" cy="517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24738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Disfunctie 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32872" y="5682673"/>
            <a:ext cx="7278255" cy="1034472"/>
            <a:chOff x="0" y="4137891"/>
            <a:chExt cx="7278255" cy="1034472"/>
          </a:xfrm>
          <a:scene3d>
            <a:camera prst="orthographicFront"/>
            <a:lightRig rig="flat" dir="t"/>
          </a:scene3d>
        </p:grpSpPr>
        <p:sp>
          <p:nvSpPr>
            <p:cNvPr id="12" name="Trapezoid 11"/>
            <p:cNvSpPr/>
            <p:nvPr/>
          </p:nvSpPr>
          <p:spPr>
            <a:xfrm>
              <a:off x="0" y="4137891"/>
              <a:ext cx="7278255" cy="1034472"/>
            </a:xfrm>
            <a:prstGeom prst="trapezoid">
              <a:avLst>
                <a:gd name="adj" fmla="val 70357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rapezoid 12"/>
            <p:cNvSpPr/>
            <p:nvPr/>
          </p:nvSpPr>
          <p:spPr>
            <a:xfrm>
              <a:off x="1273694" y="4137891"/>
              <a:ext cx="4730865" cy="10344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kern="1200" dirty="0"/>
                <a:t>Gebrek aan vertrouwen</a:t>
              </a:r>
            </a:p>
          </p:txBody>
        </p:sp>
      </p:grpSp>
      <p:sp>
        <p:nvSpPr>
          <p:cNvPr id="3" name="Folded Corner 2"/>
          <p:cNvSpPr/>
          <p:nvPr/>
        </p:nvSpPr>
        <p:spPr>
          <a:xfrm>
            <a:off x="1690253" y="1431349"/>
            <a:ext cx="5846621" cy="4151889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11021" indent="-211021" algn="ctr" eaLnBrk="0" hangingPunct="0">
              <a:spcBef>
                <a:spcPct val="30000"/>
              </a:spcBef>
            </a:pPr>
            <a:r>
              <a:rPr lang="en-US" b="1" dirty="0">
                <a:latin typeface="Arial" charset="0"/>
              </a:rPr>
              <a:t>Teams </a:t>
            </a:r>
            <a:r>
              <a:rPr lang="en-US" dirty="0">
                <a:latin typeface="Arial" charset="0"/>
              </a:rPr>
              <a:t>die </a:t>
            </a:r>
            <a:r>
              <a:rPr lang="en-US" dirty="0" err="1">
                <a:latin typeface="Arial" charset="0"/>
              </a:rPr>
              <a:t>geen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vertrouwen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hebben</a:t>
            </a:r>
            <a:endParaRPr lang="en-US" b="1" dirty="0">
              <a:latin typeface="Arial" charset="0"/>
            </a:endParaRPr>
          </a:p>
          <a:p>
            <a:pPr marL="211021" indent="-211021" eaLnBrk="0" hangingPunct="0">
              <a:spcBef>
                <a:spcPct val="30000"/>
              </a:spcBef>
              <a:buFontTx/>
              <a:buChar char="•"/>
            </a:pPr>
            <a:r>
              <a:rPr lang="en-US" sz="1600" dirty="0" err="1">
                <a:latin typeface="Arial" charset="0"/>
              </a:rPr>
              <a:t>Verbergen</a:t>
            </a:r>
            <a:r>
              <a:rPr lang="en-US" sz="1600" dirty="0">
                <a:latin typeface="Arial" charset="0"/>
              </a:rPr>
              <a:t> “</a:t>
            </a:r>
            <a:r>
              <a:rPr lang="en-US" sz="1600" dirty="0" err="1">
                <a:latin typeface="Arial" charset="0"/>
              </a:rPr>
              <a:t>zwaktes</a:t>
            </a:r>
            <a:r>
              <a:rPr lang="en-US" sz="1600" dirty="0">
                <a:latin typeface="Arial" charset="0"/>
              </a:rPr>
              <a:t>” </a:t>
            </a:r>
            <a:r>
              <a:rPr lang="en-US" sz="1600" dirty="0" err="1">
                <a:latin typeface="Arial" charset="0"/>
              </a:rPr>
              <a:t>voor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elkaar</a:t>
            </a:r>
            <a:endParaRPr lang="en-US" sz="1600" dirty="0">
              <a:latin typeface="Arial" charset="0"/>
            </a:endParaRPr>
          </a:p>
          <a:p>
            <a:pPr marL="211021" indent="-211021" eaLnBrk="0" hangingPunct="0">
              <a:spcBef>
                <a:spcPct val="30000"/>
              </a:spcBef>
              <a:buFontTx/>
              <a:buChar char="•"/>
            </a:pPr>
            <a:r>
              <a:rPr lang="en-US" sz="1600" dirty="0" err="1">
                <a:solidFill>
                  <a:srgbClr val="CC3300"/>
                </a:solidFill>
                <a:latin typeface="Arial" charset="0"/>
              </a:rPr>
              <a:t>Twijfelen</a:t>
            </a:r>
            <a:r>
              <a:rPr lang="en-US" sz="1600" dirty="0">
                <a:solidFill>
                  <a:srgbClr val="CC3300"/>
                </a:solidFill>
                <a:latin typeface="Arial" charset="0"/>
              </a:rPr>
              <a:t> om </a:t>
            </a:r>
            <a:r>
              <a:rPr lang="en-US" sz="1600" dirty="0" err="1">
                <a:solidFill>
                  <a:srgbClr val="CC3300"/>
                </a:solidFill>
                <a:latin typeface="Arial" charset="0"/>
              </a:rPr>
              <a:t>hulp</a:t>
            </a:r>
            <a:r>
              <a:rPr lang="en-US" sz="160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rgbClr val="CC3300"/>
                </a:solidFill>
                <a:latin typeface="Arial" charset="0"/>
              </a:rPr>
              <a:t>te</a:t>
            </a:r>
            <a:r>
              <a:rPr lang="en-US" sz="160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rgbClr val="CC3300"/>
                </a:solidFill>
                <a:latin typeface="Arial" charset="0"/>
              </a:rPr>
              <a:t>vragen</a:t>
            </a:r>
            <a:r>
              <a:rPr lang="en-US" sz="1600" dirty="0">
                <a:solidFill>
                  <a:srgbClr val="CC3300"/>
                </a:solidFill>
                <a:latin typeface="Arial" charset="0"/>
              </a:rPr>
              <a:t> </a:t>
            </a:r>
          </a:p>
          <a:p>
            <a:pPr marL="211021" indent="-211021" eaLnBrk="0" hangingPunct="0">
              <a:spcBef>
                <a:spcPct val="30000"/>
              </a:spcBef>
              <a:buFontTx/>
              <a:buChar char="•"/>
            </a:pPr>
            <a:r>
              <a:rPr lang="en-US" sz="1600" dirty="0" err="1">
                <a:latin typeface="Arial" charset="0"/>
              </a:rPr>
              <a:t>Twijfelen</a:t>
            </a:r>
            <a:r>
              <a:rPr lang="en-US" sz="1600" dirty="0">
                <a:latin typeface="Arial" charset="0"/>
              </a:rPr>
              <a:t> om </a:t>
            </a:r>
            <a:r>
              <a:rPr lang="en-US" sz="1600" dirty="0" err="1">
                <a:latin typeface="Arial" charset="0"/>
              </a:rPr>
              <a:t>constructieve</a:t>
            </a:r>
            <a:r>
              <a:rPr lang="en-US" sz="1600" dirty="0">
                <a:latin typeface="Arial" charset="0"/>
              </a:rPr>
              <a:t> feedback of </a:t>
            </a:r>
            <a:r>
              <a:rPr lang="en-US" sz="1600" dirty="0" err="1">
                <a:latin typeface="Arial" charset="0"/>
              </a:rPr>
              <a:t>hulp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te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geven</a:t>
            </a:r>
            <a:endParaRPr lang="en-US" sz="1600" dirty="0">
              <a:latin typeface="Arial" charset="0"/>
            </a:endParaRPr>
          </a:p>
          <a:p>
            <a:pPr marL="211021" indent="-211021" eaLnBrk="0" hangingPunct="0">
              <a:spcBef>
                <a:spcPct val="30000"/>
              </a:spcBef>
              <a:buFontTx/>
              <a:buChar char="•"/>
            </a:pPr>
            <a:r>
              <a:rPr lang="en-US" sz="1600" dirty="0" err="1">
                <a:solidFill>
                  <a:srgbClr val="CC3300"/>
                </a:solidFill>
                <a:latin typeface="Arial" charset="0"/>
              </a:rPr>
              <a:t>Trekken</a:t>
            </a:r>
            <a:r>
              <a:rPr lang="en-US" sz="1600" dirty="0">
                <a:solidFill>
                  <a:srgbClr val="CC3300"/>
                </a:solidFill>
                <a:latin typeface="Arial" charset="0"/>
              </a:rPr>
              <a:t> “</a:t>
            </a:r>
            <a:r>
              <a:rPr lang="en-US" sz="1600" dirty="0" err="1">
                <a:solidFill>
                  <a:srgbClr val="CC3300"/>
                </a:solidFill>
                <a:latin typeface="Arial" charset="0"/>
              </a:rPr>
              <a:t>te</a:t>
            </a:r>
            <a:r>
              <a:rPr lang="en-US" sz="160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rgbClr val="CC3300"/>
                </a:solidFill>
                <a:latin typeface="Arial" charset="0"/>
              </a:rPr>
              <a:t>snel</a:t>
            </a:r>
            <a:r>
              <a:rPr lang="en-US" sz="1600" dirty="0">
                <a:solidFill>
                  <a:srgbClr val="CC3300"/>
                </a:solidFill>
                <a:latin typeface="Arial" charset="0"/>
              </a:rPr>
              <a:t>” </a:t>
            </a:r>
            <a:r>
              <a:rPr lang="en-US" sz="1600" dirty="0" err="1">
                <a:solidFill>
                  <a:srgbClr val="CC3300"/>
                </a:solidFill>
                <a:latin typeface="Arial" charset="0"/>
              </a:rPr>
              <a:t>conclusies</a:t>
            </a:r>
            <a:r>
              <a:rPr lang="en-US" sz="1600" dirty="0">
                <a:solidFill>
                  <a:srgbClr val="CC3300"/>
                </a:solidFill>
                <a:latin typeface="Arial" charset="0"/>
              </a:rPr>
              <a:t> over de </a:t>
            </a:r>
            <a:r>
              <a:rPr lang="en-US" sz="1600" dirty="0" err="1">
                <a:solidFill>
                  <a:srgbClr val="CC3300"/>
                </a:solidFill>
                <a:latin typeface="Arial" charset="0"/>
              </a:rPr>
              <a:t>intenties</a:t>
            </a:r>
            <a:r>
              <a:rPr lang="en-US" sz="160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rgbClr val="CC3300"/>
                </a:solidFill>
                <a:latin typeface="Arial" charset="0"/>
              </a:rPr>
              <a:t>en</a:t>
            </a:r>
            <a:r>
              <a:rPr lang="en-US" sz="160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rgbClr val="CC3300"/>
                </a:solidFill>
                <a:latin typeface="Arial" charset="0"/>
              </a:rPr>
              <a:t>persoonlijkheid</a:t>
            </a:r>
            <a:r>
              <a:rPr lang="en-US" sz="1600" dirty="0">
                <a:solidFill>
                  <a:srgbClr val="CC3300"/>
                </a:solidFill>
                <a:latin typeface="Arial" charset="0"/>
              </a:rPr>
              <a:t> van </a:t>
            </a:r>
            <a:r>
              <a:rPr lang="en-US" sz="1600" dirty="0" err="1">
                <a:solidFill>
                  <a:srgbClr val="CC3300"/>
                </a:solidFill>
                <a:latin typeface="Arial" charset="0"/>
              </a:rPr>
              <a:t>anderen</a:t>
            </a:r>
            <a:endParaRPr lang="en-US" sz="1600" dirty="0">
              <a:solidFill>
                <a:srgbClr val="CC3300"/>
              </a:solidFill>
              <a:latin typeface="Arial" charset="0"/>
            </a:endParaRPr>
          </a:p>
          <a:p>
            <a:pPr marL="211021" indent="-211021" eaLnBrk="0" hangingPunct="0">
              <a:spcBef>
                <a:spcPct val="30000"/>
              </a:spcBef>
              <a:buFontTx/>
              <a:buChar char="•"/>
            </a:pPr>
            <a:r>
              <a:rPr lang="en-US" sz="1600" dirty="0" err="1">
                <a:latin typeface="Arial" charset="0"/>
              </a:rPr>
              <a:t>Zullen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sterktes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en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ervaringen</a:t>
            </a:r>
            <a:r>
              <a:rPr lang="en-US" sz="1600" dirty="0">
                <a:latin typeface="Arial" charset="0"/>
              </a:rPr>
              <a:t> van </a:t>
            </a:r>
            <a:r>
              <a:rPr lang="en-US" sz="1600" dirty="0" err="1">
                <a:latin typeface="Arial" charset="0"/>
              </a:rPr>
              <a:t>anderen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niet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erkennen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en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benutten</a:t>
            </a:r>
            <a:endParaRPr lang="en-US" sz="1600" dirty="0">
              <a:latin typeface="Arial" charset="0"/>
            </a:endParaRPr>
          </a:p>
          <a:p>
            <a:pPr marL="211021" indent="-211021" eaLnBrk="0" hangingPunct="0">
              <a:spcBef>
                <a:spcPct val="30000"/>
              </a:spcBef>
              <a:buFontTx/>
              <a:buChar char="•"/>
            </a:pPr>
            <a:r>
              <a:rPr lang="en-US" sz="1600" dirty="0" err="1">
                <a:solidFill>
                  <a:srgbClr val="CC3300"/>
                </a:solidFill>
                <a:latin typeface="Arial" charset="0"/>
              </a:rPr>
              <a:t>Verspillen</a:t>
            </a:r>
            <a:r>
              <a:rPr lang="en-US" sz="160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rgbClr val="CC3300"/>
                </a:solidFill>
                <a:latin typeface="Arial" charset="0"/>
              </a:rPr>
              <a:t>tijd</a:t>
            </a:r>
            <a:r>
              <a:rPr lang="en-US" sz="160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rgbClr val="CC3300"/>
                </a:solidFill>
                <a:latin typeface="Arial" charset="0"/>
              </a:rPr>
              <a:t>en</a:t>
            </a:r>
            <a:r>
              <a:rPr lang="en-US" sz="160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rgbClr val="CC3300"/>
                </a:solidFill>
                <a:latin typeface="Arial" charset="0"/>
              </a:rPr>
              <a:t>energie</a:t>
            </a:r>
            <a:r>
              <a:rPr lang="en-US" sz="160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rgbClr val="CC3300"/>
                </a:solidFill>
                <a:latin typeface="Arial" charset="0"/>
              </a:rPr>
              <a:t>aan</a:t>
            </a:r>
            <a:r>
              <a:rPr lang="en-US" sz="1600" dirty="0">
                <a:solidFill>
                  <a:srgbClr val="CC3300"/>
                </a:solidFill>
                <a:latin typeface="Arial" charset="0"/>
              </a:rPr>
              <a:t> het </a:t>
            </a:r>
            <a:r>
              <a:rPr lang="en-US" sz="1600" dirty="0" err="1">
                <a:solidFill>
                  <a:srgbClr val="CC3300"/>
                </a:solidFill>
                <a:latin typeface="Arial" charset="0"/>
              </a:rPr>
              <a:t>managen</a:t>
            </a:r>
            <a:r>
              <a:rPr lang="en-US" sz="1600" dirty="0">
                <a:solidFill>
                  <a:srgbClr val="CC3300"/>
                </a:solidFill>
                <a:latin typeface="Arial" charset="0"/>
              </a:rPr>
              <a:t> van </a:t>
            </a:r>
            <a:r>
              <a:rPr lang="en-US" sz="1600" dirty="0" err="1">
                <a:solidFill>
                  <a:srgbClr val="CC3300"/>
                </a:solidFill>
                <a:latin typeface="Arial" charset="0"/>
              </a:rPr>
              <a:t>hun</a:t>
            </a:r>
            <a:r>
              <a:rPr lang="en-US" sz="160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rgbClr val="CC3300"/>
                </a:solidFill>
                <a:latin typeface="Arial" charset="0"/>
              </a:rPr>
              <a:t>gedrag</a:t>
            </a:r>
            <a:r>
              <a:rPr lang="en-US" sz="1600" dirty="0">
                <a:solidFill>
                  <a:srgbClr val="CC3300"/>
                </a:solidFill>
                <a:latin typeface="Arial" charset="0"/>
              </a:rPr>
              <a:t> (impression management)</a:t>
            </a:r>
          </a:p>
          <a:p>
            <a:pPr marL="211021" indent="-211021" eaLnBrk="0" hangingPunct="0">
              <a:spcBef>
                <a:spcPct val="30000"/>
              </a:spcBef>
              <a:buFontTx/>
              <a:buChar char="•"/>
            </a:pPr>
            <a:r>
              <a:rPr lang="en-US" sz="1600" dirty="0" err="1">
                <a:latin typeface="Arial" charset="0"/>
              </a:rPr>
              <a:t>Koesteren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wrok</a:t>
            </a:r>
            <a:endParaRPr lang="en-US" sz="1600" dirty="0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22315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Vertrouwen bouwen...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5" name="Rectangle 4"/>
          <p:cNvSpPr/>
          <p:nvPr/>
        </p:nvSpPr>
        <p:spPr>
          <a:xfrm>
            <a:off x="657690" y="1552663"/>
            <a:ext cx="66389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nl-BE" sz="4400" dirty="0">
                <a:solidFill>
                  <a:prstClr val="black"/>
                </a:solidFill>
                <a:latin typeface="Bradley Hand ITC" panose="03070402050302030203" pitchFamily="66" charset="0"/>
              </a:rPr>
              <a:t>Meer stortingen doen</a:t>
            </a:r>
          </a:p>
          <a:p>
            <a:pPr algn="ctr" defTabSz="914400"/>
            <a:r>
              <a:rPr lang="nl-BE" sz="4400" dirty="0">
                <a:solidFill>
                  <a:prstClr val="black"/>
                </a:solidFill>
                <a:latin typeface="Bradley Hand ITC" panose="03070402050302030203" pitchFamily="66" charset="0"/>
              </a:rPr>
              <a:t> dan afnames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40" y="3134239"/>
            <a:ext cx="2832336" cy="383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9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898837" y="2748429"/>
            <a:ext cx="66389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nl-BE" sz="4400" dirty="0">
                <a:solidFill>
                  <a:prstClr val="black"/>
                </a:solidFill>
                <a:latin typeface="Bradley Hand ITC" panose="03070402050302030203" pitchFamily="66" charset="0"/>
              </a:rPr>
              <a:t>Wat zijn stortingen op de emotionele bankrekening ?</a:t>
            </a:r>
          </a:p>
        </p:txBody>
      </p:sp>
    </p:spTree>
    <p:extLst>
      <p:ext uri="{BB962C8B-B14F-4D97-AF65-F5344CB8AC3E}">
        <p14:creationId xmlns:p14="http://schemas.microsoft.com/office/powerpoint/2010/main" val="3018364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Stortingen doen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De ander begrijpen</a:t>
            </a:r>
          </a:p>
          <a:p>
            <a:r>
              <a:rPr lang="nl-BE" dirty="0"/>
              <a:t>Afspraken nakomen</a:t>
            </a:r>
          </a:p>
          <a:p>
            <a:r>
              <a:rPr lang="nl-BE" dirty="0"/>
              <a:t>Verwachtingen verduidelijken</a:t>
            </a:r>
          </a:p>
          <a:p>
            <a:r>
              <a:rPr lang="nl-BE" dirty="0"/>
              <a:t>Aandacht geven voor kleine dingen</a:t>
            </a:r>
          </a:p>
          <a:p>
            <a:r>
              <a:rPr lang="nl-BE" dirty="0"/>
              <a:t>Persoonlijke integriteit tonen</a:t>
            </a:r>
          </a:p>
          <a:p>
            <a:r>
              <a:rPr lang="nl-BE" dirty="0"/>
              <a:t>Oprecht verontschuldigen voor een afname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74446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FS sjabloon voorst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 sjabloon voorstel.potx</Template>
  <TotalTime>6565</TotalTime>
  <Words>828</Words>
  <Application>Microsoft Office PowerPoint</Application>
  <PresentationFormat>On-screen Show (4:3)</PresentationFormat>
  <Paragraphs>157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ＭＳ Ｐゴシック</vt:lpstr>
      <vt:lpstr>Arial</vt:lpstr>
      <vt:lpstr>Bradley Hand ITC</vt:lpstr>
      <vt:lpstr>Calibri</vt:lpstr>
      <vt:lpstr>굴림</vt:lpstr>
      <vt:lpstr>Helvetica Neue</vt:lpstr>
      <vt:lpstr>Helvetica Neue Bold Condensed</vt:lpstr>
      <vt:lpstr>Helvetica Neue Light</vt:lpstr>
      <vt:lpstr>Leelawadee</vt:lpstr>
      <vt:lpstr>Tahoma</vt:lpstr>
      <vt:lpstr>Times New Roman</vt:lpstr>
      <vt:lpstr>Wingdings</vt:lpstr>
      <vt:lpstr>FS sjabloon voorstel</vt:lpstr>
      <vt:lpstr>Tool – disfuncties van een tam</vt:lpstr>
      <vt:lpstr>PowerPoint Presentation</vt:lpstr>
      <vt:lpstr>Team Charter</vt:lpstr>
      <vt:lpstr>PowerPoint Presentation</vt:lpstr>
      <vt:lpstr>De 5 disfuncties ve team</vt:lpstr>
      <vt:lpstr>Disfunctie 1</vt:lpstr>
      <vt:lpstr>Vertrouwen bouwen...</vt:lpstr>
      <vt:lpstr>PowerPoint Presentation</vt:lpstr>
      <vt:lpstr>Stortingen doen</vt:lpstr>
      <vt:lpstr>Afnames doen</vt:lpstr>
      <vt:lpstr>Disfunctie 1 - tools</vt:lpstr>
      <vt:lpstr>“Personal Histories” oefening</vt:lpstr>
      <vt:lpstr>Disfunctie 2</vt:lpstr>
      <vt:lpstr>Types conflict</vt:lpstr>
      <vt:lpstr>Disfunctie 2 - tools</vt:lpstr>
      <vt:lpstr>Disfunctie 3</vt:lpstr>
      <vt:lpstr>Disfunctie 3 - tools</vt:lpstr>
      <vt:lpstr>Disfunctie 4</vt:lpstr>
      <vt:lpstr>Disfunctie 4 - tools</vt:lpstr>
      <vt:lpstr>Disfunctie 5</vt:lpstr>
      <vt:lpstr>Disfunctie 5 - tools</vt:lpstr>
    </vt:vector>
  </TitlesOfParts>
  <Company>Prevent vzw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GO4GOLD</dc:title>
  <dc:creator>Lieven Eeckelaert</dc:creator>
  <cp:lastModifiedBy>Tim Van Daele</cp:lastModifiedBy>
  <cp:revision>434</cp:revision>
  <cp:lastPrinted>2015-06-08T09:47:41Z</cp:lastPrinted>
  <dcterms:created xsi:type="dcterms:W3CDTF">2014-09-02T20:49:16Z</dcterms:created>
  <dcterms:modified xsi:type="dcterms:W3CDTF">2017-03-12T09:35:52Z</dcterms:modified>
</cp:coreProperties>
</file>